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Findel" charset="1" panose="000000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  <p:embeddedFont>
      <p:font typeface="Open Sans Italics" charset="1" panose="020B0606030504020204"/>
      <p:regular r:id="rId33"/>
    </p:embeddedFont>
    <p:embeddedFont>
      <p:font typeface="Open Sans Bold Italics" charset="1" panose="020B0806030504020204"/>
      <p:regular r:id="rId34"/>
    </p:embeddedFont>
    <p:embeddedFont>
      <p:font typeface="Open Sans Light" charset="1" panose="020B0306030504020204"/>
      <p:regular r:id="rId35"/>
    </p:embeddedFont>
    <p:embeddedFont>
      <p:font typeface="Open Sans Light Italics" charset="1" panose="020B0306030504020204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  <p:embeddedFont>
      <p:font typeface="Be Vietnam" charset="1" panose="00000500000000000000"/>
      <p:regular r:id="rId39"/>
    </p:embeddedFont>
    <p:embeddedFont>
      <p:font typeface="Be Vietnam Italics" charset="1" panose="00000500000000000000"/>
      <p:regular r:id="rId40"/>
    </p:embeddedFont>
    <p:embeddedFont>
      <p:font typeface="Be Vietnam Thin" charset="1" panose="00000200000000000000"/>
      <p:regular r:id="rId41"/>
    </p:embeddedFont>
    <p:embeddedFont>
      <p:font typeface="Be Vietnam Thin Italics" charset="1" panose="00000300000000000000"/>
      <p:regular r:id="rId42"/>
    </p:embeddedFont>
    <p:embeddedFont>
      <p:font typeface="Be Vietnam Medium" charset="1" panose="00000600000000000000"/>
      <p:regular r:id="rId43"/>
    </p:embeddedFont>
    <p:embeddedFont>
      <p:font typeface="Be Vietnam Medium Italics" charset="1" panose="00000600000000000000"/>
      <p:regular r:id="rId44"/>
    </p:embeddedFont>
    <p:embeddedFont>
      <p:font typeface="Be Vietnam Ultra-Bold" charset="1" panose="00000900000000000000"/>
      <p:regular r:id="rId45"/>
    </p:embeddedFont>
    <p:embeddedFont>
      <p:font typeface="Be Vietnam Ultra-Bold Italics" charset="1" panose="00000900000000000000"/>
      <p:regular r:id="rId46"/>
    </p:embeddedFont>
    <p:embeddedFont>
      <p:font typeface="Martel" charset="1" panose="00000500000000000000"/>
      <p:regular r:id="rId47"/>
    </p:embeddedFont>
    <p:embeddedFont>
      <p:font typeface="Martel Bold" charset="1" panose="00000800000000000000"/>
      <p:regular r:id="rId48"/>
    </p:embeddedFont>
    <p:embeddedFont>
      <p:font typeface="Martel Semi-Bold" charset="1" panose="00000700000000000000"/>
      <p:regular r:id="rId49"/>
    </p:embeddedFont>
    <p:embeddedFont>
      <p:font typeface="Martel Ultra-Bold" charset="1" panose="00000900000000000000"/>
      <p:regular r:id="rId50"/>
    </p:embeddedFont>
    <p:embeddedFont>
      <p:font typeface="Martel Heavy" charset="1" panose="00000A00000000000000"/>
      <p:regular r:id="rId51"/>
    </p:embeddedFont>
    <p:embeddedFont>
      <p:font typeface="Assistant" charset="1" panose="00000500000000000000"/>
      <p:regular r:id="rId52"/>
    </p:embeddedFont>
    <p:embeddedFont>
      <p:font typeface="Assistant Bold" charset="1" panose="00000800000000000000"/>
      <p:regular r:id="rId53"/>
    </p:embeddedFont>
    <p:embeddedFont>
      <p:font typeface="Assistant Extra-Light" charset="1" panose="00000300000000000000"/>
      <p:regular r:id="rId54"/>
    </p:embeddedFont>
    <p:embeddedFont>
      <p:font typeface="Assistant Light" charset="1" panose="00000400000000000000"/>
      <p:regular r:id="rId55"/>
    </p:embeddedFont>
    <p:embeddedFont>
      <p:font typeface="Assistant Semi-Bold" charset="1" panose="00000700000000000000"/>
      <p:regular r:id="rId56"/>
    </p:embeddedFont>
    <p:embeddedFont>
      <p:font typeface="Assistant Ultra-Bold" charset="1" panose="000009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71" Target="slides/slide14.xml" Type="http://schemas.openxmlformats.org/officeDocument/2006/relationships/slide"/><Relationship Id="rId72" Target="slides/slide15.xml" Type="http://schemas.openxmlformats.org/officeDocument/2006/relationships/slide"/><Relationship Id="rId73" Target="slides/slide16.xml" Type="http://schemas.openxmlformats.org/officeDocument/2006/relationships/slide"/><Relationship Id="rId74" Target="slides/slide17.xml" Type="http://schemas.openxmlformats.org/officeDocument/2006/relationships/slide"/><Relationship Id="rId75" Target="slides/slide18.xml" Type="http://schemas.openxmlformats.org/officeDocument/2006/relationships/slide"/><Relationship Id="rId76" Target="slides/slide19.xml" Type="http://schemas.openxmlformats.org/officeDocument/2006/relationships/slide"/><Relationship Id="rId77" Target="slides/slide20.xml" Type="http://schemas.openxmlformats.org/officeDocument/2006/relationships/slide"/><Relationship Id="rId78" Target="slides/slide21.xml" Type="http://schemas.openxmlformats.org/officeDocument/2006/relationships/slide"/><Relationship Id="rId79" Target="slides/slide22.xml" Type="http://schemas.openxmlformats.org/officeDocument/2006/relationships/slide"/><Relationship Id="rId8" Target="fonts/font8.fntdata" Type="http://schemas.openxmlformats.org/officeDocument/2006/relationships/font"/><Relationship Id="rId80" Target="slides/slide23.xml" Type="http://schemas.openxmlformats.org/officeDocument/2006/relationships/slide"/><Relationship Id="rId81" Target="slides/slide24.xml" Type="http://schemas.openxmlformats.org/officeDocument/2006/relationships/slide"/><Relationship Id="rId82" Target="slides/slide25.xml" Type="http://schemas.openxmlformats.org/officeDocument/2006/relationships/slide"/><Relationship Id="rId83" Target="slides/slide26.xml" Type="http://schemas.openxmlformats.org/officeDocument/2006/relationships/slide"/><Relationship Id="rId84" Target="slides/slide27.xml" Type="http://schemas.openxmlformats.org/officeDocument/2006/relationships/slide"/><Relationship Id="rId85" Target="slides/slide28.xml" Type="http://schemas.openxmlformats.org/officeDocument/2006/relationships/slide"/><Relationship Id="rId86" Target="slides/slide29.xml" Type="http://schemas.openxmlformats.org/officeDocument/2006/relationships/slide"/><Relationship Id="rId87" Target="slides/slide3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VAFySP196g4.mp4" Type="http://schemas.openxmlformats.org/officeDocument/2006/relationships/video"/><Relationship Id="rId4" Target="../media/VAFySP196g4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jpe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19.jpeg" Type="http://schemas.openxmlformats.org/officeDocument/2006/relationships/image"/><Relationship Id="rId20" Target="../media/image37.png" Type="http://schemas.openxmlformats.org/officeDocument/2006/relationships/image"/><Relationship Id="rId21" Target="../media/image38.png" Type="http://schemas.openxmlformats.org/officeDocument/2006/relationships/image"/><Relationship Id="rId22" Target="https://tienda.bricogeek.com/sensores-sonido/854-detector-de-sonido.html" TargetMode="External" Type="http://schemas.openxmlformats.org/officeDocument/2006/relationships/hyperlink"/><Relationship Id="rId23" Target="../media/image39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4617">
            <a:off x="12251649" y="-1747591"/>
            <a:ext cx="5295061" cy="13691357"/>
            <a:chOff x="0" y="0"/>
            <a:chExt cx="1394584" cy="3605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584" cy="3605954"/>
            </a:xfrm>
            <a:custGeom>
              <a:avLst/>
              <a:gdLst/>
              <a:ahLst/>
              <a:cxnLst/>
              <a:rect r="r" b="b" t="t" l="l"/>
              <a:pathLst>
                <a:path h="3605954" w="139458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61847" y="585308"/>
            <a:ext cx="1028700" cy="4732782"/>
            <a:chOff x="0" y="0"/>
            <a:chExt cx="270933" cy="12464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1246494"/>
            </a:xfrm>
            <a:custGeom>
              <a:avLst/>
              <a:gdLst/>
              <a:ahLst/>
              <a:cxnLst/>
              <a:rect r="r" b="b" t="t" l="l"/>
              <a:pathLst>
                <a:path h="124649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246494"/>
                  </a:lnTo>
                  <a:lnTo>
                    <a:pt x="0" y="124649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1284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639707" y="4557051"/>
            <a:ext cx="272980" cy="272980"/>
          </a:xfrm>
          <a:custGeom>
            <a:avLst/>
            <a:gdLst/>
            <a:ahLst/>
            <a:cxnLst/>
            <a:rect r="r" b="b" t="t" l="l"/>
            <a:pathLst>
              <a:path h="272980" w="272980">
                <a:moveTo>
                  <a:pt x="0" y="0"/>
                </a:moveTo>
                <a:lnTo>
                  <a:pt x="272979" y="0"/>
                </a:lnTo>
                <a:lnTo>
                  <a:pt x="272979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7749" y="2781009"/>
            <a:ext cx="8125078" cy="4801183"/>
          </a:xfrm>
          <a:custGeom>
            <a:avLst/>
            <a:gdLst/>
            <a:ahLst/>
            <a:cxnLst/>
            <a:rect r="r" b="b" t="t" l="l"/>
            <a:pathLst>
              <a:path h="4801183" w="8125078">
                <a:moveTo>
                  <a:pt x="0" y="0"/>
                </a:moveTo>
                <a:lnTo>
                  <a:pt x="8125079" y="0"/>
                </a:lnTo>
                <a:lnTo>
                  <a:pt x="8125079" y="4801182"/>
                </a:lnTo>
                <a:lnTo>
                  <a:pt x="0" y="480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61534" y="3930216"/>
            <a:ext cx="6409466" cy="189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19"/>
              </a:lnSpc>
            </a:pPr>
            <a:r>
              <a:rPr lang="en-US" sz="11797">
                <a:solidFill>
                  <a:srgbClr val="000000"/>
                </a:solidFill>
                <a:latin typeface="Martel Heavy"/>
              </a:rPr>
              <a:t>Sonko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3730" y="5552969"/>
            <a:ext cx="9210898" cy="220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Renzo Alejandro Chafloque Bezares (Gestor del repositorio y GitHub)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Ciro Jesús Francisco Rodriguez Córdova (Modelador de 3D)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Carlos Andrés Ramos Guzmán (Electrónica)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Axel Nicolas Jarama Salazar (Programador)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ssistant"/>
              </a:rPr>
              <a:t>Andrea Morelia Valero Canaza (Investigación y redacción)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411755" y="7553616"/>
            <a:ext cx="9389416" cy="9525"/>
          </a:xfrm>
          <a:prstGeom prst="line">
            <a:avLst/>
          </a:prstGeom>
          <a:ln cap="flat" w="38100">
            <a:solidFill>
              <a:srgbClr val="243E4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192921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4185"/>
            <a:ext cx="16516937" cy="124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7"/>
              </a:lnSpc>
            </a:pPr>
            <a:r>
              <a:rPr lang="en-US" sz="7112">
                <a:solidFill>
                  <a:srgbClr val="000000"/>
                </a:solidFill>
                <a:latin typeface="Findel"/>
              </a:rPr>
              <a:t>Hito 1: Modelado 3D del ensamble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5806" y="3450441"/>
            <a:ext cx="7719227" cy="6682484"/>
          </a:xfrm>
          <a:custGeom>
            <a:avLst/>
            <a:gdLst/>
            <a:ahLst/>
            <a:cxnLst/>
            <a:rect r="r" b="b" t="t" l="l"/>
            <a:pathLst>
              <a:path h="6682484" w="7719227">
                <a:moveTo>
                  <a:pt x="0" y="0"/>
                </a:moveTo>
                <a:lnTo>
                  <a:pt x="7719227" y="0"/>
                </a:lnTo>
                <a:lnTo>
                  <a:pt x="7719227" y="6682484"/>
                </a:lnTo>
                <a:lnTo>
                  <a:pt x="0" y="668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8547" y="3558039"/>
            <a:ext cx="5179115" cy="5999956"/>
          </a:xfrm>
          <a:custGeom>
            <a:avLst/>
            <a:gdLst/>
            <a:ahLst/>
            <a:cxnLst/>
            <a:rect r="r" b="b" t="t" l="l"/>
            <a:pathLst>
              <a:path h="5999956" w="5179115">
                <a:moveTo>
                  <a:pt x="0" y="0"/>
                </a:moveTo>
                <a:lnTo>
                  <a:pt x="5179116" y="0"/>
                </a:lnTo>
                <a:lnTo>
                  <a:pt x="5179116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6560"/>
            <a:ext cx="12889405" cy="308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Findel"/>
              </a:rPr>
              <a:t>Hito 1: Modelado 3D - Vista Explosionada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9370" y="5465583"/>
            <a:ext cx="191242" cy="4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637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99754" y="4092740"/>
            <a:ext cx="164966" cy="3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3843" y="9294303"/>
            <a:ext cx="205730" cy="47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85795" y="8351033"/>
            <a:ext cx="128854" cy="29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777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84448" y="6974432"/>
            <a:ext cx="170542" cy="3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352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6367" y="5728904"/>
            <a:ext cx="172528" cy="41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3320" y="6707197"/>
            <a:ext cx="131760" cy="30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1817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5255" y="8089534"/>
            <a:ext cx="167031" cy="39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>
                <a:solidFill>
                  <a:srgbClr val="000000"/>
                </a:solidFill>
                <a:latin typeface="Open Sans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2287" y="5927015"/>
            <a:ext cx="165492" cy="38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Open Sans Bold"/>
              </a:rPr>
              <a:t>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04573" y="4102265"/>
            <a:ext cx="232285" cy="27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2">
                <a:solidFill>
                  <a:srgbClr val="000000"/>
                </a:solidFill>
                <a:latin typeface="Open Sans 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7223" y="3529464"/>
            <a:ext cx="212837" cy="25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5"/>
              </a:lnSpc>
            </a:pPr>
            <a:r>
              <a:rPr lang="en-US" sz="1467">
                <a:solidFill>
                  <a:srgbClr val="000000"/>
                </a:solidFill>
                <a:latin typeface="Ope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7989" y="2873920"/>
            <a:ext cx="9418817" cy="6573611"/>
          </a:xfrm>
          <a:custGeom>
            <a:avLst/>
            <a:gdLst/>
            <a:ahLst/>
            <a:cxnLst/>
            <a:rect r="r" b="b" t="t" l="l"/>
            <a:pathLst>
              <a:path h="6573611" w="9418817">
                <a:moveTo>
                  <a:pt x="0" y="0"/>
                </a:moveTo>
                <a:lnTo>
                  <a:pt x="9418816" y="0"/>
                </a:lnTo>
                <a:lnTo>
                  <a:pt x="9418816" y="6573611"/>
                </a:lnTo>
                <a:lnTo>
                  <a:pt x="0" y="657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097" y="323447"/>
            <a:ext cx="16230600" cy="255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97"/>
              </a:lnSpc>
            </a:pPr>
            <a:r>
              <a:rPr lang="en-US" sz="7212">
                <a:solidFill>
                  <a:srgbClr val="000000"/>
                </a:solidFill>
                <a:latin typeface="Findel"/>
              </a:rPr>
              <a:t>Hito 1: Modelado 3D - Planos y Vistas de Piezas a Imprimir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0554" y="1728303"/>
            <a:ext cx="9846893" cy="6830393"/>
          </a:xfrm>
          <a:custGeom>
            <a:avLst/>
            <a:gdLst/>
            <a:ahLst/>
            <a:cxnLst/>
            <a:rect r="r" b="b" t="t" l="l"/>
            <a:pathLst>
              <a:path h="6830393" w="9846893">
                <a:moveTo>
                  <a:pt x="0" y="0"/>
                </a:moveTo>
                <a:lnTo>
                  <a:pt x="9846892" y="0"/>
                </a:lnTo>
                <a:lnTo>
                  <a:pt x="9846892" y="6830394"/>
                </a:lnTo>
                <a:lnTo>
                  <a:pt x="0" y="683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915" y="2155605"/>
            <a:ext cx="14238216" cy="7777077"/>
          </a:xfrm>
          <a:custGeom>
            <a:avLst/>
            <a:gdLst/>
            <a:ahLst/>
            <a:cxnLst/>
            <a:rect r="r" b="b" t="t" l="l"/>
            <a:pathLst>
              <a:path h="7777077" w="14238216">
                <a:moveTo>
                  <a:pt x="0" y="0"/>
                </a:moveTo>
                <a:lnTo>
                  <a:pt x="14238217" y="0"/>
                </a:lnTo>
                <a:lnTo>
                  <a:pt x="14238217" y="7777078"/>
                </a:lnTo>
                <a:lnTo>
                  <a:pt x="0" y="777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8640" y="261885"/>
            <a:ext cx="15610766" cy="189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6"/>
              </a:lnSpc>
            </a:pPr>
            <a:r>
              <a:rPr lang="en-US" sz="5319">
                <a:solidFill>
                  <a:srgbClr val="000000"/>
                </a:solidFill>
                <a:latin typeface="Findel"/>
              </a:rPr>
              <a:t>Hito 1: Modelado 3D - Tabla de Parámetros de Impresión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5616" y="1250776"/>
            <a:ext cx="8088384" cy="7785448"/>
          </a:xfrm>
          <a:custGeom>
            <a:avLst/>
            <a:gdLst/>
            <a:ahLst/>
            <a:cxnLst/>
            <a:rect r="r" b="b" t="t" l="l"/>
            <a:pathLst>
              <a:path h="7785448" w="8088384">
                <a:moveTo>
                  <a:pt x="0" y="0"/>
                </a:moveTo>
                <a:lnTo>
                  <a:pt x="8088384" y="0"/>
                </a:lnTo>
                <a:lnTo>
                  <a:pt x="8088384" y="7785448"/>
                </a:lnTo>
                <a:lnTo>
                  <a:pt x="0" y="778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35355"/>
            <a:ext cx="8788974" cy="5616291"/>
          </a:xfrm>
          <a:custGeom>
            <a:avLst/>
            <a:gdLst/>
            <a:ahLst/>
            <a:cxnLst/>
            <a:rect r="r" b="b" t="t" l="l"/>
            <a:pathLst>
              <a:path h="5616291" w="8788974">
                <a:moveTo>
                  <a:pt x="0" y="0"/>
                </a:moveTo>
                <a:lnTo>
                  <a:pt x="8788974" y="0"/>
                </a:lnTo>
                <a:lnTo>
                  <a:pt x="8788974" y="5616290"/>
                </a:lnTo>
                <a:lnTo>
                  <a:pt x="0" y="5616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399" y="713533"/>
            <a:ext cx="14899202" cy="8859934"/>
          </a:xfrm>
          <a:custGeom>
            <a:avLst/>
            <a:gdLst/>
            <a:ahLst/>
            <a:cxnLst/>
            <a:rect r="r" b="b" t="t" l="l"/>
            <a:pathLst>
              <a:path h="8859934" w="14899202">
                <a:moveTo>
                  <a:pt x="0" y="0"/>
                </a:moveTo>
                <a:lnTo>
                  <a:pt x="14899202" y="0"/>
                </a:lnTo>
                <a:lnTo>
                  <a:pt x="14899202" y="8859934"/>
                </a:lnTo>
                <a:lnTo>
                  <a:pt x="0" y="885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71735" y="661437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20117"/>
            <a:ext cx="12889405" cy="462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Findel"/>
              </a:rPr>
              <a:t>Entregable 5: Diseño Esquemático de Circuito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31430" y="6734316"/>
            <a:ext cx="11675376" cy="252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4"/>
              </a:lnSpc>
              <a:spcBef>
                <a:spcPct val="0"/>
              </a:spcBef>
            </a:pPr>
            <a:r>
              <a:rPr lang="en-US" sz="4789">
                <a:solidFill>
                  <a:srgbClr val="000000"/>
                </a:solidFill>
                <a:latin typeface="Assistant"/>
              </a:rPr>
              <a:t>Indicar (en caso lo tenga) tipo de conectividad y qué dispositivo recepcionará y almacenará los datos.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360" y="1028700"/>
            <a:ext cx="16498499" cy="9258300"/>
          </a:xfrm>
          <a:custGeom>
            <a:avLst/>
            <a:gdLst/>
            <a:ahLst/>
            <a:cxnLst/>
            <a:rect r="r" b="b" t="t" l="l"/>
            <a:pathLst>
              <a:path h="9258300" w="16498499">
                <a:moveTo>
                  <a:pt x="0" y="0"/>
                </a:moveTo>
                <a:lnTo>
                  <a:pt x="16498499" y="0"/>
                </a:lnTo>
                <a:lnTo>
                  <a:pt x="1649849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872" y="65393"/>
            <a:ext cx="10620385" cy="96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Findel"/>
              </a:rPr>
              <a:t>Prototipo Electrónico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86" y="1862387"/>
            <a:ext cx="7110149" cy="7830218"/>
            <a:chOff x="0" y="0"/>
            <a:chExt cx="1872632" cy="2062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2632" cy="2062280"/>
            </a:xfrm>
            <a:custGeom>
              <a:avLst/>
              <a:gdLst/>
              <a:ahLst/>
              <a:cxnLst/>
              <a:rect r="r" b="b" t="t" l="l"/>
              <a:pathLst>
                <a:path h="2062280" w="1872632">
                  <a:moveTo>
                    <a:pt x="37021" y="0"/>
                  </a:moveTo>
                  <a:lnTo>
                    <a:pt x="1835611" y="0"/>
                  </a:lnTo>
                  <a:cubicBezTo>
                    <a:pt x="1856057" y="0"/>
                    <a:pt x="1872632" y="16575"/>
                    <a:pt x="1872632" y="37021"/>
                  </a:cubicBezTo>
                  <a:lnTo>
                    <a:pt x="1872632" y="2025259"/>
                  </a:lnTo>
                  <a:cubicBezTo>
                    <a:pt x="1872632" y="2045705"/>
                    <a:pt x="1856057" y="2062280"/>
                    <a:pt x="1835611" y="2062280"/>
                  </a:cubicBezTo>
                  <a:lnTo>
                    <a:pt x="37021" y="2062280"/>
                  </a:lnTo>
                  <a:cubicBezTo>
                    <a:pt x="16575" y="2062280"/>
                    <a:pt x="0" y="2045705"/>
                    <a:pt x="0" y="2025259"/>
                  </a:cubicBezTo>
                  <a:lnTo>
                    <a:pt x="0" y="37021"/>
                  </a:lnTo>
                  <a:cubicBezTo>
                    <a:pt x="0" y="16575"/>
                    <a:pt x="16575" y="0"/>
                    <a:pt x="370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72632" cy="2090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2795" y="1752918"/>
            <a:ext cx="7563282" cy="3519687"/>
            <a:chOff x="0" y="0"/>
            <a:chExt cx="1937990" cy="9018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7990" cy="901873"/>
            </a:xfrm>
            <a:custGeom>
              <a:avLst/>
              <a:gdLst/>
              <a:ahLst/>
              <a:cxnLst/>
              <a:rect r="r" b="b" t="t" l="l"/>
              <a:pathLst>
                <a:path h="901873" w="1937990">
                  <a:moveTo>
                    <a:pt x="34803" y="0"/>
                  </a:moveTo>
                  <a:lnTo>
                    <a:pt x="1903187" y="0"/>
                  </a:lnTo>
                  <a:cubicBezTo>
                    <a:pt x="1922409" y="0"/>
                    <a:pt x="1937990" y="15582"/>
                    <a:pt x="1937990" y="34803"/>
                  </a:cubicBezTo>
                  <a:lnTo>
                    <a:pt x="1937990" y="867070"/>
                  </a:lnTo>
                  <a:cubicBezTo>
                    <a:pt x="1937990" y="886291"/>
                    <a:pt x="1922409" y="901873"/>
                    <a:pt x="1903187" y="901873"/>
                  </a:cubicBezTo>
                  <a:lnTo>
                    <a:pt x="34803" y="901873"/>
                  </a:lnTo>
                  <a:cubicBezTo>
                    <a:pt x="15582" y="901873"/>
                    <a:pt x="0" y="886291"/>
                    <a:pt x="0" y="867070"/>
                  </a:cubicBezTo>
                  <a:lnTo>
                    <a:pt x="0" y="34803"/>
                  </a:lnTo>
                  <a:cubicBezTo>
                    <a:pt x="0" y="15582"/>
                    <a:pt x="15582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37990" cy="930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72861" y="6633161"/>
            <a:ext cx="7207737" cy="1099460"/>
            <a:chOff x="0" y="0"/>
            <a:chExt cx="1846887" cy="281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6887" cy="281722"/>
            </a:xfrm>
            <a:custGeom>
              <a:avLst/>
              <a:gdLst/>
              <a:ahLst/>
              <a:cxnLst/>
              <a:rect r="r" b="b" t="t" l="l"/>
              <a:pathLst>
                <a:path h="281722" w="1846887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245202"/>
                  </a:lnTo>
                  <a:cubicBezTo>
                    <a:pt x="1846887" y="265372"/>
                    <a:pt x="1830536" y="281722"/>
                    <a:pt x="1810367" y="281722"/>
                  </a:cubicBezTo>
                  <a:lnTo>
                    <a:pt x="36520" y="281722"/>
                  </a:lnTo>
                  <a:cubicBezTo>
                    <a:pt x="26834" y="281722"/>
                    <a:pt x="17545" y="277874"/>
                    <a:pt x="10696" y="271026"/>
                  </a:cubicBezTo>
                  <a:cubicBezTo>
                    <a:pt x="3848" y="264177"/>
                    <a:pt x="0" y="254888"/>
                    <a:pt x="0" y="245202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46887" cy="31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72861" y="8074580"/>
            <a:ext cx="7207737" cy="975788"/>
            <a:chOff x="0" y="0"/>
            <a:chExt cx="1846887" cy="2500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6887" cy="250033"/>
            </a:xfrm>
            <a:custGeom>
              <a:avLst/>
              <a:gdLst/>
              <a:ahLst/>
              <a:cxnLst/>
              <a:rect r="r" b="b" t="t" l="l"/>
              <a:pathLst>
                <a:path h="250033" w="1846887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213513"/>
                  </a:lnTo>
                  <a:cubicBezTo>
                    <a:pt x="1846887" y="223199"/>
                    <a:pt x="1843039" y="232488"/>
                    <a:pt x="1836190" y="239336"/>
                  </a:cubicBezTo>
                  <a:cubicBezTo>
                    <a:pt x="1829341" y="246185"/>
                    <a:pt x="1820052" y="250033"/>
                    <a:pt x="1810367" y="250033"/>
                  </a:cubicBezTo>
                  <a:lnTo>
                    <a:pt x="36520" y="250033"/>
                  </a:lnTo>
                  <a:cubicBezTo>
                    <a:pt x="16350" y="250033"/>
                    <a:pt x="0" y="233682"/>
                    <a:pt x="0" y="213513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846887" cy="27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27026" y="2291898"/>
            <a:ext cx="539711" cy="1226616"/>
          </a:xfrm>
          <a:custGeom>
            <a:avLst/>
            <a:gdLst/>
            <a:ahLst/>
            <a:cxnLst/>
            <a:rect r="r" b="b" t="t" l="l"/>
            <a:pathLst>
              <a:path h="1226616" w="539711">
                <a:moveTo>
                  <a:pt x="0" y="0"/>
                </a:moveTo>
                <a:lnTo>
                  <a:pt x="539711" y="0"/>
                </a:lnTo>
                <a:lnTo>
                  <a:pt x="539711" y="1226616"/>
                </a:lnTo>
                <a:lnTo>
                  <a:pt x="0" y="122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87803" y="2291898"/>
            <a:ext cx="534424" cy="1214599"/>
          </a:xfrm>
          <a:custGeom>
            <a:avLst/>
            <a:gdLst/>
            <a:ahLst/>
            <a:cxnLst/>
            <a:rect r="r" b="b" t="t" l="l"/>
            <a:pathLst>
              <a:path h="1214599" w="534424">
                <a:moveTo>
                  <a:pt x="0" y="0"/>
                </a:moveTo>
                <a:lnTo>
                  <a:pt x="534423" y="0"/>
                </a:lnTo>
                <a:lnTo>
                  <a:pt x="534423" y="1214599"/>
                </a:lnTo>
                <a:lnTo>
                  <a:pt x="0" y="1214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51140" y="2291898"/>
            <a:ext cx="542447" cy="1232834"/>
          </a:xfrm>
          <a:custGeom>
            <a:avLst/>
            <a:gdLst/>
            <a:ahLst/>
            <a:cxnLst/>
            <a:rect r="r" b="b" t="t" l="l"/>
            <a:pathLst>
              <a:path h="1232834" w="542447">
                <a:moveTo>
                  <a:pt x="0" y="0"/>
                </a:moveTo>
                <a:lnTo>
                  <a:pt x="542447" y="0"/>
                </a:lnTo>
                <a:lnTo>
                  <a:pt x="542447" y="1232834"/>
                </a:lnTo>
                <a:lnTo>
                  <a:pt x="0" y="1232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234782" y="5056293"/>
            <a:ext cx="2524200" cy="2689908"/>
            <a:chOff x="0" y="0"/>
            <a:chExt cx="3365601" cy="358654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455124" y="3250440"/>
              <a:ext cx="339614" cy="336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7"/>
                </a:lnSpc>
              </a:pPr>
              <a:r>
                <a:rPr lang="en-US" sz="734">
                  <a:solidFill>
                    <a:srgbClr val="000000"/>
                  </a:solidFill>
                  <a:latin typeface="Open Sauce"/>
                </a:rPr>
                <a:t>Otros</a:t>
              </a:r>
            </a:p>
            <a:p>
              <a:pPr algn="ctr">
                <a:lnSpc>
                  <a:spcPts val="1027"/>
                </a:lnSpc>
              </a:pPr>
              <a:r>
                <a:rPr lang="en-US" sz="734">
                  <a:solidFill>
                    <a:srgbClr val="000000"/>
                  </a:solidFill>
                  <a:latin typeface="Open Sauce"/>
                </a:rPr>
                <a:t>85%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959042" cy="336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7"/>
                </a:lnSpc>
              </a:pPr>
              <a:r>
                <a:rPr lang="en-US" sz="734">
                  <a:solidFill>
                    <a:srgbClr val="000000"/>
                  </a:solidFill>
                  <a:latin typeface="Open Sauce"/>
                </a:rPr>
                <a:t>Muerte por ECV</a:t>
              </a:r>
            </a:p>
            <a:p>
              <a:pPr algn="ctr">
                <a:lnSpc>
                  <a:spcPts val="1027"/>
                </a:lnSpc>
              </a:pPr>
              <a:r>
                <a:rPr lang="en-US" sz="734">
                  <a:solidFill>
                    <a:srgbClr val="000000"/>
                  </a:solidFill>
                  <a:latin typeface="Open Sauce"/>
                </a:rPr>
                <a:t>15%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218373" y="219658"/>
              <a:ext cx="3147228" cy="3147228"/>
              <a:chOff x="0" y="0"/>
              <a:chExt cx="2540000" cy="254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93987" y="0"/>
                <a:ext cx="2733750" cy="2671619"/>
              </a:xfrm>
              <a:custGeom>
                <a:avLst/>
                <a:gdLst/>
                <a:ahLst/>
                <a:cxnLst/>
                <a:rect r="r" b="b" t="t" l="l"/>
                <a:pathLst>
                  <a:path h="2671619" w="2733750">
                    <a:moveTo>
                      <a:pt x="1363987" y="0"/>
                    </a:moveTo>
                    <a:lnTo>
                      <a:pt x="1363987" y="0"/>
                    </a:lnTo>
                    <a:cubicBezTo>
                      <a:pt x="1957118" y="0"/>
                      <a:pt x="2471262" y="410555"/>
                      <a:pt x="2602506" y="988984"/>
                    </a:cubicBezTo>
                    <a:cubicBezTo>
                      <a:pt x="2733750" y="1567412"/>
                      <a:pt x="2447138" y="2159656"/>
                      <a:pt x="1912088" y="2415637"/>
                    </a:cubicBezTo>
                    <a:cubicBezTo>
                      <a:pt x="1377038" y="2671619"/>
                      <a:pt x="736055" y="2523159"/>
                      <a:pt x="368028" y="2058013"/>
                    </a:cubicBezTo>
                    <a:cubicBezTo>
                      <a:pt x="0" y="1592868"/>
                      <a:pt x="2948" y="934924"/>
                      <a:pt x="375128" y="473094"/>
                    </a:cubicBezTo>
                    <a:lnTo>
                      <a:pt x="1363987" y="127000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242548" y="0"/>
                <a:ext cx="102745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027452">
                    <a:moveTo>
                      <a:pt x="0" y="523513"/>
                    </a:moveTo>
                    <a:cubicBezTo>
                      <a:pt x="238928" y="194657"/>
                      <a:pt x="620836" y="41"/>
                      <a:pt x="1027325" y="0"/>
                    </a:cubicBezTo>
                    <a:lnTo>
                      <a:pt x="1027452" y="1270000"/>
                    </a:lnTo>
                    <a:close/>
                  </a:path>
                </a:pathLst>
              </a:custGeom>
              <a:solidFill>
                <a:srgbClr val="1E5B82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759963" y="702369"/>
            <a:ext cx="794827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624">
                <a:solidFill>
                  <a:srgbClr val="1B1B1B"/>
                </a:solidFill>
                <a:latin typeface="Findel"/>
              </a:rPr>
              <a:t>CONTEXTO SOCIAL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929" y="3840561"/>
            <a:ext cx="6600500" cy="89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8"/>
              </a:lnSpc>
            </a:pPr>
            <a:r>
              <a:rPr lang="en-US" sz="2853">
                <a:solidFill>
                  <a:srgbClr val="231F20"/>
                </a:solidFill>
                <a:latin typeface="Assistant"/>
              </a:rPr>
              <a:t>Uno de cada tres peruanos tiene una salud cardiovascular deficiente.</a:t>
            </a:r>
            <a:r>
              <a:rPr lang="en-US" sz="2853">
                <a:solidFill>
                  <a:srgbClr val="1E5B82"/>
                </a:solidFill>
                <a:latin typeface="Assistant"/>
              </a:rPr>
              <a:t>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023076" y="2169349"/>
            <a:ext cx="3370328" cy="7860824"/>
          </a:xfrm>
          <a:custGeom>
            <a:avLst/>
            <a:gdLst/>
            <a:ahLst/>
            <a:cxnLst/>
            <a:rect r="r" b="b" t="t" l="l"/>
            <a:pathLst>
              <a:path h="7860824" w="3370328">
                <a:moveTo>
                  <a:pt x="0" y="0"/>
                </a:moveTo>
                <a:lnTo>
                  <a:pt x="3370328" y="0"/>
                </a:lnTo>
                <a:lnTo>
                  <a:pt x="3370328" y="7860824"/>
                </a:lnTo>
                <a:lnTo>
                  <a:pt x="0" y="786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47929" y="7657904"/>
            <a:ext cx="6600500" cy="161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9"/>
              </a:lnSpc>
            </a:pPr>
            <a:r>
              <a:rPr lang="en-US" sz="2693">
                <a:solidFill>
                  <a:srgbClr val="1E5B82"/>
                </a:solidFill>
                <a:latin typeface="Assistant"/>
              </a:rPr>
              <a:t>E</a:t>
            </a:r>
            <a:r>
              <a:rPr lang="en-US" sz="2693">
                <a:solidFill>
                  <a:srgbClr val="000000"/>
                </a:solidFill>
                <a:latin typeface="Assistant"/>
              </a:rPr>
              <a:t>l 15% de las muertes prematuras son causadas por  enfermedades cardiovasculares</a:t>
            </a:r>
          </a:p>
          <a:p>
            <a:pPr>
              <a:lnSpc>
                <a:spcPts val="3091"/>
              </a:lnSpc>
            </a:pPr>
          </a:p>
          <a:p>
            <a:pPr>
              <a:lnSpc>
                <a:spcPts val="309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89861" y="5545884"/>
            <a:ext cx="6731140" cy="69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4"/>
              </a:lnSpc>
            </a:pPr>
            <a:r>
              <a:rPr lang="en-US" sz="2253">
                <a:solidFill>
                  <a:srgbClr val="1B1B1B"/>
                </a:solidFill>
                <a:latin typeface="Canva Sans Bold"/>
              </a:rPr>
              <a:t>DESAFÍOS EN LA DETECCIÓN DE ECV MEDIANTE LA AUSCULTACIÓN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3404" y="8184635"/>
            <a:ext cx="6524054" cy="37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6"/>
              </a:lnSpc>
            </a:pPr>
            <a:r>
              <a:rPr lang="en-US" sz="2497">
                <a:solidFill>
                  <a:srgbClr val="000000"/>
                </a:solidFill>
                <a:latin typeface="Assistant"/>
              </a:rPr>
              <a:t>Dependencia de habilidades especializadas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3404" y="6779914"/>
            <a:ext cx="6524054" cy="7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Es subjetiva y variable, limitando la precisión del diagnóstico.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93404" y="2076280"/>
            <a:ext cx="6524054" cy="279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Hipertensión Arterial: Afecta al 30% de los peruanos. </a:t>
            </a:r>
          </a:p>
          <a:p>
            <a:pPr algn="just">
              <a:lnSpc>
                <a:spcPts val="3220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Infarto aguado de miocardio: Primera causa de muerte.</a:t>
            </a:r>
          </a:p>
          <a:p>
            <a:pPr algn="just">
              <a:lnSpc>
                <a:spcPts val="3220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Insuficiencia cardíaca: Prevalencia 10,7% en mayores de 65.</a:t>
            </a:r>
          </a:p>
          <a:p>
            <a:pPr algn="just">
              <a:lnSpc>
                <a:spcPts val="3220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Estenosis Aórtica: Valvulopatía más frecuente.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25049"/>
            <a:ext cx="18288000" cy="7236903"/>
          </a:xfrm>
          <a:custGeom>
            <a:avLst/>
            <a:gdLst/>
            <a:ahLst/>
            <a:cxnLst/>
            <a:rect r="r" b="b" t="t" l="l"/>
            <a:pathLst>
              <a:path h="7236903" w="18288000">
                <a:moveTo>
                  <a:pt x="0" y="0"/>
                </a:moveTo>
                <a:lnTo>
                  <a:pt x="18288000" y="0"/>
                </a:lnTo>
                <a:lnTo>
                  <a:pt x="18288000" y="7236902"/>
                </a:lnTo>
                <a:lnTo>
                  <a:pt x="0" y="723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2572" y="14783"/>
            <a:ext cx="5882856" cy="125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7406">
                <a:solidFill>
                  <a:srgbClr val="000000"/>
                </a:solidFill>
                <a:latin typeface="Open Sans Bold"/>
              </a:rPr>
              <a:t>Clasificación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85315"/>
            <a:ext cx="18288000" cy="8472985"/>
          </a:xfrm>
          <a:custGeom>
            <a:avLst/>
            <a:gdLst/>
            <a:ahLst/>
            <a:cxnLst/>
            <a:rect r="r" b="b" t="t" l="l"/>
            <a:pathLst>
              <a:path h="8472985" w="18288000">
                <a:moveTo>
                  <a:pt x="0" y="0"/>
                </a:moveTo>
                <a:lnTo>
                  <a:pt x="18288000" y="0"/>
                </a:lnTo>
                <a:lnTo>
                  <a:pt x="18288000" y="8472985"/>
                </a:lnTo>
                <a:lnTo>
                  <a:pt x="0" y="847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69024"/>
            <a:ext cx="18288000" cy="8308566"/>
          </a:xfrm>
          <a:custGeom>
            <a:avLst/>
            <a:gdLst/>
            <a:ahLst/>
            <a:cxnLst/>
            <a:rect r="r" b="b" t="t" l="l"/>
            <a:pathLst>
              <a:path h="8308566" w="18288000">
                <a:moveTo>
                  <a:pt x="0" y="0"/>
                </a:moveTo>
                <a:lnTo>
                  <a:pt x="18288000" y="0"/>
                </a:lnTo>
                <a:lnTo>
                  <a:pt x="18288000" y="8308566"/>
                </a:lnTo>
                <a:lnTo>
                  <a:pt x="0" y="830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5188" y="122015"/>
            <a:ext cx="10097625" cy="114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6"/>
              </a:lnSpc>
            </a:pPr>
            <a:r>
              <a:rPr lang="en-US" sz="6747">
                <a:solidFill>
                  <a:srgbClr val="000000"/>
                </a:solidFill>
                <a:latin typeface="Open Sans Bold"/>
              </a:rPr>
              <a:t>Generar Caracteristicas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163" y="2644074"/>
            <a:ext cx="9210870" cy="7456419"/>
          </a:xfrm>
          <a:custGeom>
            <a:avLst/>
            <a:gdLst/>
            <a:ahLst/>
            <a:cxnLst/>
            <a:rect r="r" b="b" t="t" l="l"/>
            <a:pathLst>
              <a:path h="7456419" w="9210870">
                <a:moveTo>
                  <a:pt x="0" y="0"/>
                </a:moveTo>
                <a:lnTo>
                  <a:pt x="9210870" y="0"/>
                </a:lnTo>
                <a:lnTo>
                  <a:pt x="9210870" y="7456418"/>
                </a:lnTo>
                <a:lnTo>
                  <a:pt x="0" y="745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2166" y="1523155"/>
            <a:ext cx="10315503" cy="2002643"/>
          </a:xfrm>
          <a:custGeom>
            <a:avLst/>
            <a:gdLst/>
            <a:ahLst/>
            <a:cxnLst/>
            <a:rect r="r" b="b" t="t" l="l"/>
            <a:pathLst>
              <a:path h="2002643" w="10315503">
                <a:moveTo>
                  <a:pt x="0" y="0"/>
                </a:moveTo>
                <a:lnTo>
                  <a:pt x="10315503" y="0"/>
                </a:lnTo>
                <a:lnTo>
                  <a:pt x="10315503" y="2002644"/>
                </a:lnTo>
                <a:lnTo>
                  <a:pt x="0" y="2002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7163" y="97201"/>
            <a:ext cx="9210870" cy="93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Open Sans Bold"/>
              </a:rPr>
              <a:t>Empezar el entrenamiento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163" y="1097140"/>
            <a:ext cx="5981416" cy="42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484">
                <a:solidFill>
                  <a:srgbClr val="000000"/>
                </a:solidFill>
                <a:latin typeface="Open Sans Bold"/>
              </a:rPr>
              <a:t>Se usa las caracteristicas obtenidas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1289" y="0"/>
            <a:ext cx="9205423" cy="10287000"/>
          </a:xfrm>
          <a:custGeom>
            <a:avLst/>
            <a:gdLst/>
            <a:ahLst/>
            <a:cxnLst/>
            <a:rect r="r" b="b" t="t" l="l"/>
            <a:pathLst>
              <a:path h="10287000" w="9205423">
                <a:moveTo>
                  <a:pt x="0" y="0"/>
                </a:moveTo>
                <a:lnTo>
                  <a:pt x="9205422" y="0"/>
                </a:lnTo>
                <a:lnTo>
                  <a:pt x="9205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9224" y="1716583"/>
            <a:ext cx="11149552" cy="8570417"/>
          </a:xfrm>
          <a:custGeom>
            <a:avLst/>
            <a:gdLst/>
            <a:ahLst/>
            <a:cxnLst/>
            <a:rect r="r" b="b" t="t" l="l"/>
            <a:pathLst>
              <a:path h="8570417" w="11149552">
                <a:moveTo>
                  <a:pt x="0" y="0"/>
                </a:moveTo>
                <a:lnTo>
                  <a:pt x="11149552" y="0"/>
                </a:lnTo>
                <a:lnTo>
                  <a:pt x="11149552" y="8570417"/>
                </a:lnTo>
                <a:lnTo>
                  <a:pt x="0" y="857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6589" y="390525"/>
            <a:ext cx="195482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Open Sans Bold"/>
              </a:rPr>
              <a:t>TEST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2447" y="1464000"/>
            <a:ext cx="10023106" cy="8823000"/>
          </a:xfrm>
          <a:custGeom>
            <a:avLst/>
            <a:gdLst/>
            <a:ahLst/>
            <a:cxnLst/>
            <a:rect r="r" b="b" t="t" l="l"/>
            <a:pathLst>
              <a:path h="8823000" w="10023106">
                <a:moveTo>
                  <a:pt x="0" y="0"/>
                </a:moveTo>
                <a:lnTo>
                  <a:pt x="10023106" y="0"/>
                </a:lnTo>
                <a:lnTo>
                  <a:pt x="10023106" y="8823000"/>
                </a:lnTo>
                <a:lnTo>
                  <a:pt x="0" y="882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5656" y="537527"/>
            <a:ext cx="107604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Creamos la libreria para Arduino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53596"/>
            <a:ext cx="7285494" cy="4965897"/>
          </a:xfrm>
          <a:custGeom>
            <a:avLst/>
            <a:gdLst/>
            <a:ahLst/>
            <a:cxnLst/>
            <a:rect r="r" b="b" t="t" l="l"/>
            <a:pathLst>
              <a:path h="4965897" w="7285494">
                <a:moveTo>
                  <a:pt x="0" y="0"/>
                </a:moveTo>
                <a:lnTo>
                  <a:pt x="7285494" y="0"/>
                </a:lnTo>
                <a:lnTo>
                  <a:pt x="7285494" y="4965898"/>
                </a:lnTo>
                <a:lnTo>
                  <a:pt x="0" y="496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19" t="-12211" r="-28084" b="-48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286249" y="3685194"/>
            <a:ext cx="4425231" cy="6720982"/>
          </a:xfrm>
          <a:custGeom>
            <a:avLst/>
            <a:gdLst/>
            <a:ahLst/>
            <a:cxnLst/>
            <a:rect r="r" b="b" t="t" l="l"/>
            <a:pathLst>
              <a:path h="6720982" w="4425231">
                <a:moveTo>
                  <a:pt x="0" y="0"/>
                </a:moveTo>
                <a:lnTo>
                  <a:pt x="4425231" y="0"/>
                </a:lnTo>
                <a:lnTo>
                  <a:pt x="4425231" y="6720981"/>
                </a:lnTo>
                <a:lnTo>
                  <a:pt x="0" y="672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0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2869" y="537527"/>
            <a:ext cx="70059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Prototipo electrónico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4068" y="1118898"/>
            <a:ext cx="16079864" cy="1151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8"/>
              </a:lnSpc>
            </a:pPr>
            <a:r>
              <a:rPr lang="en-US" sz="6520">
                <a:solidFill>
                  <a:srgbClr val="000000"/>
                </a:solidFill>
                <a:latin typeface="Findel"/>
              </a:rPr>
              <a:t>Conclusiones y Siguientes pasos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80881" y="3705817"/>
            <a:ext cx="6326237" cy="27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Open Sans Bold"/>
              </a:rPr>
              <a:t>Tamaño</a:t>
            </a:r>
          </a:p>
          <a:p>
            <a:pPr algn="ctr"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Open Sans Bold"/>
              </a:rPr>
              <a:t>Patologias</a:t>
            </a:r>
          </a:p>
          <a:p>
            <a:pPr algn="ctr">
              <a:lnSpc>
                <a:spcPts val="7415"/>
              </a:lnSpc>
            </a:pPr>
            <a:r>
              <a:rPr lang="en-US" sz="5296">
                <a:solidFill>
                  <a:srgbClr val="000000"/>
                </a:solidFill>
                <a:latin typeface="Open Sans Bold"/>
              </a:rPr>
              <a:t>Campana en metal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8747"/>
            <a:ext cx="12889405" cy="154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Findel"/>
              </a:rPr>
              <a:t>Referencias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957" y="1651478"/>
            <a:ext cx="18090087" cy="740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Chambergo-Michilot D, Velit-Rios B, Cueva-Parra A. Prevalencia de enfermedades cardiovasculares en el Hospital Nacional Dos de Mayo de Perú. Revista Mexicana de Angiología  http://dx.doi.org/10.24875/rma.20000012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Centro Nacional de Epidemiología, Prevención y Control de Enfermedades. (2018). Situación de la hipertensión arterial en el Perú. Lima, Perú. https://www.dge.gob.pe/portal/docs/vigilancia/publicaciones/2018/SITUACION%20DE%20LA%20HIPERTENSION%20ARTERIAL%20EN%20EL%20PERU%202018.pdf 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-Ministerio de Salud. (2019). Anuario de Estadísticas e Información de Salud 2018. Lima, Perú. https://www.dge.gob.pe/portal/docs/vigilancia/publicaciones/anuario_2018/ANUARIO-2018-parte1-DS.pdf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 Ministerio de Salud. (2017). Situación de Salud del Adulto Mayor en el Perú. Lima, Perú. https://www.dge.gob.pe/portal/docs/vigilancia/publicaciones/2017/DS-AM-FINAL-WEB2.pdf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Brito, V. et al. (2014). Epidemiology of valvular heart disease in Latin America: a representation of rheumatic heart disease. Annals of Cardiothoracic Surgery, 3(6), 672–678. https://www.ncbi.nlm.nih.gov/pmc/articles/PMC4292689/ 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ssistant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2311" y="1862387"/>
            <a:ext cx="7110149" cy="7830218"/>
            <a:chOff x="0" y="0"/>
            <a:chExt cx="1872632" cy="2062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2632" cy="2062280"/>
            </a:xfrm>
            <a:custGeom>
              <a:avLst/>
              <a:gdLst/>
              <a:ahLst/>
              <a:cxnLst/>
              <a:rect r="r" b="b" t="t" l="l"/>
              <a:pathLst>
                <a:path h="2062280" w="1872632">
                  <a:moveTo>
                    <a:pt x="37021" y="0"/>
                  </a:moveTo>
                  <a:lnTo>
                    <a:pt x="1835611" y="0"/>
                  </a:lnTo>
                  <a:cubicBezTo>
                    <a:pt x="1856057" y="0"/>
                    <a:pt x="1872632" y="16575"/>
                    <a:pt x="1872632" y="37021"/>
                  </a:cubicBezTo>
                  <a:lnTo>
                    <a:pt x="1872632" y="2025259"/>
                  </a:lnTo>
                  <a:cubicBezTo>
                    <a:pt x="1872632" y="2045705"/>
                    <a:pt x="1856057" y="2062280"/>
                    <a:pt x="1835611" y="2062280"/>
                  </a:cubicBezTo>
                  <a:lnTo>
                    <a:pt x="37021" y="2062280"/>
                  </a:lnTo>
                  <a:cubicBezTo>
                    <a:pt x="16575" y="2062280"/>
                    <a:pt x="0" y="2045705"/>
                    <a:pt x="0" y="2025259"/>
                  </a:cubicBezTo>
                  <a:lnTo>
                    <a:pt x="0" y="37021"/>
                  </a:lnTo>
                  <a:cubicBezTo>
                    <a:pt x="0" y="16575"/>
                    <a:pt x="16575" y="0"/>
                    <a:pt x="370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72632" cy="2090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73790" y="1807652"/>
            <a:ext cx="7563282" cy="7939687"/>
            <a:chOff x="0" y="0"/>
            <a:chExt cx="1937990" cy="2034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7990" cy="2034439"/>
            </a:xfrm>
            <a:custGeom>
              <a:avLst/>
              <a:gdLst/>
              <a:ahLst/>
              <a:cxnLst/>
              <a:rect r="r" b="b" t="t" l="l"/>
              <a:pathLst>
                <a:path h="2034439" w="1937990">
                  <a:moveTo>
                    <a:pt x="34803" y="0"/>
                  </a:moveTo>
                  <a:lnTo>
                    <a:pt x="1903187" y="0"/>
                  </a:lnTo>
                  <a:cubicBezTo>
                    <a:pt x="1922409" y="0"/>
                    <a:pt x="1937990" y="15582"/>
                    <a:pt x="1937990" y="34803"/>
                  </a:cubicBezTo>
                  <a:lnTo>
                    <a:pt x="1937990" y="1999636"/>
                  </a:lnTo>
                  <a:cubicBezTo>
                    <a:pt x="1937990" y="2018857"/>
                    <a:pt x="1922409" y="2034439"/>
                    <a:pt x="1903187" y="2034439"/>
                  </a:cubicBezTo>
                  <a:lnTo>
                    <a:pt x="34803" y="2034439"/>
                  </a:lnTo>
                  <a:cubicBezTo>
                    <a:pt x="15582" y="2034439"/>
                    <a:pt x="0" y="2018857"/>
                    <a:pt x="0" y="1999636"/>
                  </a:cubicBezTo>
                  <a:lnTo>
                    <a:pt x="0" y="34803"/>
                  </a:lnTo>
                  <a:cubicBezTo>
                    <a:pt x="0" y="15582"/>
                    <a:pt x="15582" y="0"/>
                    <a:pt x="348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37990" cy="2063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06409" y="700337"/>
            <a:ext cx="923190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624">
                <a:solidFill>
                  <a:srgbClr val="1B1B1B"/>
                </a:solidFill>
                <a:latin typeface="Findel"/>
              </a:rPr>
              <a:t>CONTEXTO COMERCIAL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8407" y="8382840"/>
            <a:ext cx="6524054" cy="130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797">
                <a:solidFill>
                  <a:srgbClr val="000000"/>
                </a:solidFill>
                <a:latin typeface="Assistant Bold"/>
              </a:rPr>
              <a:t>The 3M™ Littmann® CORE Digital Stethoscope</a:t>
            </a:r>
          </a:p>
          <a:p>
            <a:pPr>
              <a:lnSpc>
                <a:spcPts val="34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42115" y="8561503"/>
            <a:ext cx="6524054" cy="41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4"/>
              </a:lnSpc>
            </a:pPr>
            <a:r>
              <a:rPr lang="en-US" sz="2697">
                <a:solidFill>
                  <a:srgbClr val="000000"/>
                </a:solidFill>
                <a:latin typeface="Assistant Bold"/>
              </a:rPr>
              <a:t>Shazam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2568" y="2595362"/>
            <a:ext cx="5489635" cy="5096276"/>
          </a:xfrm>
          <a:custGeom>
            <a:avLst/>
            <a:gdLst/>
            <a:ahLst/>
            <a:cxnLst/>
            <a:rect r="r" b="b" t="t" l="l"/>
            <a:pathLst>
              <a:path h="5096276" w="5489635">
                <a:moveTo>
                  <a:pt x="0" y="0"/>
                </a:moveTo>
                <a:lnTo>
                  <a:pt x="5489636" y="0"/>
                </a:lnTo>
                <a:lnTo>
                  <a:pt x="5489636" y="5096276"/>
                </a:lnTo>
                <a:lnTo>
                  <a:pt x="0" y="509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1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93404" y="2790841"/>
            <a:ext cx="6421476" cy="4332722"/>
          </a:xfrm>
          <a:custGeom>
            <a:avLst/>
            <a:gdLst/>
            <a:ahLst/>
            <a:cxnLst/>
            <a:rect r="r" b="b" t="t" l="l"/>
            <a:pathLst>
              <a:path h="4332722" w="6421476">
                <a:moveTo>
                  <a:pt x="0" y="0"/>
                </a:moveTo>
                <a:lnTo>
                  <a:pt x="6421476" y="0"/>
                </a:lnTo>
                <a:lnTo>
                  <a:pt x="6421476" y="4332722"/>
                </a:lnTo>
                <a:lnTo>
                  <a:pt x="0" y="4332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20" t="0" r="-26131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2460" y="34975"/>
            <a:ext cx="2983080" cy="10217049"/>
          </a:xfrm>
          <a:custGeom>
            <a:avLst/>
            <a:gdLst/>
            <a:ahLst/>
            <a:cxnLst/>
            <a:rect r="r" b="b" t="t" l="l"/>
            <a:pathLst>
              <a:path h="10217049" w="2983080">
                <a:moveTo>
                  <a:pt x="0" y="0"/>
                </a:moveTo>
                <a:lnTo>
                  <a:pt x="2983080" y="0"/>
                </a:lnTo>
                <a:lnTo>
                  <a:pt x="2983080" y="10217050"/>
                </a:lnTo>
                <a:lnTo>
                  <a:pt x="0" y="1021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9968" y="2958235"/>
            <a:ext cx="5821790" cy="5821790"/>
          </a:xfrm>
          <a:custGeom>
            <a:avLst/>
            <a:gdLst/>
            <a:ahLst/>
            <a:cxnLst/>
            <a:rect r="r" b="b" t="t" l="l"/>
            <a:pathLst>
              <a:path h="5821790" w="5821790">
                <a:moveTo>
                  <a:pt x="0" y="0"/>
                </a:moveTo>
                <a:lnTo>
                  <a:pt x="5821790" y="0"/>
                </a:lnTo>
                <a:lnTo>
                  <a:pt x="5821790" y="5821790"/>
                </a:lnTo>
                <a:lnTo>
                  <a:pt x="0" y="582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8948" y="5869130"/>
            <a:ext cx="2221992" cy="4114800"/>
          </a:xfrm>
          <a:custGeom>
            <a:avLst/>
            <a:gdLst/>
            <a:ahLst/>
            <a:cxnLst/>
            <a:rect r="r" b="b" t="t" l="l"/>
            <a:pathLst>
              <a:path h="4114800" w="2221992">
                <a:moveTo>
                  <a:pt x="0" y="0"/>
                </a:moveTo>
                <a:lnTo>
                  <a:pt x="2221992" y="0"/>
                </a:lnTo>
                <a:lnTo>
                  <a:pt x="2221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1048" y="809625"/>
            <a:ext cx="12464580" cy="308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Findel"/>
              </a:rPr>
              <a:t>DEFINICIÓN DEL PROBLEMA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1523" y="4314062"/>
            <a:ext cx="10554952" cy="265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4"/>
              </a:lnSpc>
            </a:pPr>
            <a:r>
              <a:rPr lang="en-US" sz="3192">
                <a:solidFill>
                  <a:srgbClr val="000000"/>
                </a:solidFill>
                <a:latin typeface="Assistant Bold"/>
              </a:rPr>
              <a:t>Deficiencia en la detección de problemas cardíacos que desembocan en el empeoramiento de la salud de lo pacientes.</a:t>
            </a:r>
            <a:r>
              <a:rPr lang="en-US" sz="3192">
                <a:solidFill>
                  <a:srgbClr val="000000"/>
                </a:solidFill>
                <a:latin typeface="Assistant Bold"/>
              </a:rPr>
              <a:t> </a:t>
            </a:r>
          </a:p>
          <a:p>
            <a:pPr>
              <a:lnSpc>
                <a:spcPts val="539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56124"/>
            <a:ext cx="12889405" cy="308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>
                <a:solidFill>
                  <a:srgbClr val="000000"/>
                </a:solidFill>
                <a:latin typeface="Findel"/>
              </a:rPr>
              <a:t>Entregable 3. Matriz Morfológica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99153"/>
            <a:ext cx="13885919" cy="34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97"/>
              </a:lnSpc>
            </a:pPr>
            <a:r>
              <a:rPr lang="en-US" sz="4199">
                <a:solidFill>
                  <a:srgbClr val="000000"/>
                </a:solidFill>
                <a:latin typeface="Assistant Semi-Bold"/>
              </a:rPr>
              <a:t>Explicar en durante la exposición el por qué se seleccionó esos componentes y cómo la Tabla de Valoración obtuvo el concepto elegido</a:t>
            </a:r>
          </a:p>
          <a:p>
            <a:pPr>
              <a:lnSpc>
                <a:spcPts val="709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92526" y="-2042968"/>
            <a:ext cx="4085935" cy="40859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334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2526" y="8244032"/>
            <a:ext cx="4085935" cy="40859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334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90461" y="-2042968"/>
            <a:ext cx="4085935" cy="40859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334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290461" y="8244032"/>
            <a:ext cx="4085935" cy="40859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334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576" y="1840744"/>
            <a:ext cx="18288000" cy="8146269"/>
            <a:chOff x="0" y="0"/>
            <a:chExt cx="4816593" cy="21455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2145519"/>
            </a:xfrm>
            <a:custGeom>
              <a:avLst/>
              <a:gdLst/>
              <a:ahLst/>
              <a:cxnLst/>
              <a:rect r="r" b="b" t="t" l="l"/>
              <a:pathLst>
                <a:path h="21455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45519"/>
                  </a:lnTo>
                  <a:lnTo>
                    <a:pt x="0" y="2145519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4816593" cy="2116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809985" y="3916172"/>
            <a:ext cx="1488314" cy="1001529"/>
          </a:xfrm>
          <a:custGeom>
            <a:avLst/>
            <a:gdLst/>
            <a:ahLst/>
            <a:cxnLst/>
            <a:rect r="r" b="b" t="t" l="l"/>
            <a:pathLst>
              <a:path h="1001529" w="1488314">
                <a:moveTo>
                  <a:pt x="0" y="0"/>
                </a:moveTo>
                <a:lnTo>
                  <a:pt x="1488314" y="0"/>
                </a:lnTo>
                <a:lnTo>
                  <a:pt x="1488314" y="1001529"/>
                </a:lnTo>
                <a:lnTo>
                  <a:pt x="0" y="1001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49972" y="3913714"/>
            <a:ext cx="1328716" cy="969603"/>
          </a:xfrm>
          <a:custGeom>
            <a:avLst/>
            <a:gdLst/>
            <a:ahLst/>
            <a:cxnLst/>
            <a:rect r="r" b="b" t="t" l="l"/>
            <a:pathLst>
              <a:path h="969603" w="1328716">
                <a:moveTo>
                  <a:pt x="0" y="0"/>
                </a:moveTo>
                <a:lnTo>
                  <a:pt x="1328715" y="0"/>
                </a:lnTo>
                <a:lnTo>
                  <a:pt x="1328715" y="969603"/>
                </a:lnTo>
                <a:lnTo>
                  <a:pt x="0" y="96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946998" y="6003196"/>
            <a:ext cx="1284303" cy="1284303"/>
          </a:xfrm>
          <a:custGeom>
            <a:avLst/>
            <a:gdLst/>
            <a:ahLst/>
            <a:cxnLst/>
            <a:rect r="r" b="b" t="t" l="l"/>
            <a:pathLst>
              <a:path h="1284303" w="1284303">
                <a:moveTo>
                  <a:pt x="0" y="0"/>
                </a:moveTo>
                <a:lnTo>
                  <a:pt x="1284303" y="0"/>
                </a:lnTo>
                <a:lnTo>
                  <a:pt x="1284303" y="1284303"/>
                </a:lnTo>
                <a:lnTo>
                  <a:pt x="0" y="1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12281" y="3862537"/>
            <a:ext cx="1799499" cy="1319873"/>
          </a:xfrm>
          <a:custGeom>
            <a:avLst/>
            <a:gdLst/>
            <a:ahLst/>
            <a:cxnLst/>
            <a:rect r="r" b="b" t="t" l="l"/>
            <a:pathLst>
              <a:path h="1319873" w="1799499">
                <a:moveTo>
                  <a:pt x="0" y="0"/>
                </a:moveTo>
                <a:lnTo>
                  <a:pt x="1799499" y="0"/>
                </a:lnTo>
                <a:lnTo>
                  <a:pt x="1799499" y="1319873"/>
                </a:lnTo>
                <a:lnTo>
                  <a:pt x="0" y="131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55796" y="3568698"/>
            <a:ext cx="1437043" cy="1409085"/>
          </a:xfrm>
          <a:custGeom>
            <a:avLst/>
            <a:gdLst/>
            <a:ahLst/>
            <a:cxnLst/>
            <a:rect r="r" b="b" t="t" l="l"/>
            <a:pathLst>
              <a:path h="1409085" w="1437043">
                <a:moveTo>
                  <a:pt x="0" y="0"/>
                </a:moveTo>
                <a:lnTo>
                  <a:pt x="1437043" y="0"/>
                </a:lnTo>
                <a:lnTo>
                  <a:pt x="1437043" y="1409085"/>
                </a:lnTo>
                <a:lnTo>
                  <a:pt x="0" y="1409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900938" y="5608966"/>
            <a:ext cx="1437043" cy="1548908"/>
          </a:xfrm>
          <a:custGeom>
            <a:avLst/>
            <a:gdLst/>
            <a:ahLst/>
            <a:cxnLst/>
            <a:rect r="r" b="b" t="t" l="l"/>
            <a:pathLst>
              <a:path h="1548908" w="1437043">
                <a:moveTo>
                  <a:pt x="0" y="0"/>
                </a:moveTo>
                <a:lnTo>
                  <a:pt x="1437043" y="0"/>
                </a:lnTo>
                <a:lnTo>
                  <a:pt x="1437043" y="1548908"/>
                </a:lnTo>
                <a:lnTo>
                  <a:pt x="0" y="154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57462" y="2182445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909749" y="2180907"/>
            <a:ext cx="1673999" cy="492711"/>
            <a:chOff x="0" y="0"/>
            <a:chExt cx="490715" cy="1444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0715" cy="144433"/>
            </a:xfrm>
            <a:custGeom>
              <a:avLst/>
              <a:gdLst/>
              <a:ahLst/>
              <a:cxnLst/>
              <a:rect r="r" b="b" t="t" l="l"/>
              <a:pathLst>
                <a:path h="144433" w="490715">
                  <a:moveTo>
                    <a:pt x="72217" y="0"/>
                  </a:moveTo>
                  <a:lnTo>
                    <a:pt x="418499" y="0"/>
                  </a:lnTo>
                  <a:cubicBezTo>
                    <a:pt x="437652" y="0"/>
                    <a:pt x="456020" y="7609"/>
                    <a:pt x="469564" y="21152"/>
                  </a:cubicBezTo>
                  <a:cubicBezTo>
                    <a:pt x="483107" y="34695"/>
                    <a:pt x="490715" y="53063"/>
                    <a:pt x="490715" y="72217"/>
                  </a:cubicBezTo>
                  <a:lnTo>
                    <a:pt x="490715" y="72217"/>
                  </a:lnTo>
                  <a:cubicBezTo>
                    <a:pt x="490715" y="112101"/>
                    <a:pt x="458383" y="144433"/>
                    <a:pt x="418499" y="144433"/>
                  </a:cubicBezTo>
                  <a:lnTo>
                    <a:pt x="72217" y="144433"/>
                  </a:lnTo>
                  <a:cubicBezTo>
                    <a:pt x="53063" y="144433"/>
                    <a:pt x="34695" y="136825"/>
                    <a:pt x="21152" y="123281"/>
                  </a:cubicBezTo>
                  <a:cubicBezTo>
                    <a:pt x="7609" y="109738"/>
                    <a:pt x="0" y="91370"/>
                    <a:pt x="0" y="72217"/>
                  </a:cubicBezTo>
                  <a:lnTo>
                    <a:pt x="0" y="72217"/>
                  </a:lnTo>
                  <a:cubicBezTo>
                    <a:pt x="0" y="53063"/>
                    <a:pt x="7609" y="34695"/>
                    <a:pt x="21152" y="21152"/>
                  </a:cubicBezTo>
                  <a:cubicBezTo>
                    <a:pt x="34695" y="7609"/>
                    <a:pt x="53063" y="0"/>
                    <a:pt x="7221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90715" cy="17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792611" y="2183336"/>
            <a:ext cx="1673999" cy="492711"/>
            <a:chOff x="0" y="0"/>
            <a:chExt cx="490715" cy="1444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0715" cy="144433"/>
            </a:xfrm>
            <a:custGeom>
              <a:avLst/>
              <a:gdLst/>
              <a:ahLst/>
              <a:cxnLst/>
              <a:rect r="r" b="b" t="t" l="l"/>
              <a:pathLst>
                <a:path h="144433" w="490715">
                  <a:moveTo>
                    <a:pt x="72217" y="0"/>
                  </a:moveTo>
                  <a:lnTo>
                    <a:pt x="418499" y="0"/>
                  </a:lnTo>
                  <a:cubicBezTo>
                    <a:pt x="437652" y="0"/>
                    <a:pt x="456020" y="7609"/>
                    <a:pt x="469564" y="21152"/>
                  </a:cubicBezTo>
                  <a:cubicBezTo>
                    <a:pt x="483107" y="34695"/>
                    <a:pt x="490715" y="53063"/>
                    <a:pt x="490715" y="72217"/>
                  </a:cubicBezTo>
                  <a:lnTo>
                    <a:pt x="490715" y="72217"/>
                  </a:lnTo>
                  <a:cubicBezTo>
                    <a:pt x="490715" y="112101"/>
                    <a:pt x="458383" y="144433"/>
                    <a:pt x="418499" y="144433"/>
                  </a:cubicBezTo>
                  <a:lnTo>
                    <a:pt x="72217" y="144433"/>
                  </a:lnTo>
                  <a:cubicBezTo>
                    <a:pt x="53063" y="144433"/>
                    <a:pt x="34695" y="136825"/>
                    <a:pt x="21152" y="123281"/>
                  </a:cubicBezTo>
                  <a:cubicBezTo>
                    <a:pt x="7609" y="109738"/>
                    <a:pt x="0" y="91370"/>
                    <a:pt x="0" y="72217"/>
                  </a:cubicBezTo>
                  <a:lnTo>
                    <a:pt x="0" y="72217"/>
                  </a:lnTo>
                  <a:cubicBezTo>
                    <a:pt x="0" y="53063"/>
                    <a:pt x="7609" y="34695"/>
                    <a:pt x="21152" y="21152"/>
                  </a:cubicBezTo>
                  <a:cubicBezTo>
                    <a:pt x="34695" y="7609"/>
                    <a:pt x="53063" y="0"/>
                    <a:pt x="72217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90715" cy="17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866225" y="2042968"/>
            <a:ext cx="2391430" cy="960145"/>
            <a:chOff x="0" y="0"/>
            <a:chExt cx="701023" cy="2814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01023" cy="281456"/>
            </a:xfrm>
            <a:custGeom>
              <a:avLst/>
              <a:gdLst/>
              <a:ahLst/>
              <a:cxnLst/>
              <a:rect r="r" b="b" t="t" l="l"/>
              <a:pathLst>
                <a:path h="281456" w="701023">
                  <a:moveTo>
                    <a:pt x="116545" y="0"/>
                  </a:moveTo>
                  <a:lnTo>
                    <a:pt x="584478" y="0"/>
                  </a:lnTo>
                  <a:cubicBezTo>
                    <a:pt x="648844" y="0"/>
                    <a:pt x="701023" y="52179"/>
                    <a:pt x="701023" y="116545"/>
                  </a:cubicBezTo>
                  <a:lnTo>
                    <a:pt x="701023" y="164912"/>
                  </a:lnTo>
                  <a:cubicBezTo>
                    <a:pt x="701023" y="195821"/>
                    <a:pt x="688744" y="225465"/>
                    <a:pt x="666888" y="247321"/>
                  </a:cubicBezTo>
                  <a:cubicBezTo>
                    <a:pt x="645031" y="269178"/>
                    <a:pt x="615388" y="281456"/>
                    <a:pt x="584478" y="281456"/>
                  </a:cubicBezTo>
                  <a:lnTo>
                    <a:pt x="116545" y="281456"/>
                  </a:lnTo>
                  <a:cubicBezTo>
                    <a:pt x="52179" y="281456"/>
                    <a:pt x="0" y="229278"/>
                    <a:pt x="0" y="164912"/>
                  </a:cubicBezTo>
                  <a:lnTo>
                    <a:pt x="0" y="116545"/>
                  </a:lnTo>
                  <a:cubicBezTo>
                    <a:pt x="0" y="85635"/>
                    <a:pt x="12279" y="55992"/>
                    <a:pt x="34135" y="34135"/>
                  </a:cubicBezTo>
                  <a:cubicBezTo>
                    <a:pt x="55992" y="12279"/>
                    <a:pt x="85635" y="0"/>
                    <a:pt x="116545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701023" cy="310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080977" y="2032000"/>
            <a:ext cx="2119503" cy="971113"/>
            <a:chOff x="0" y="0"/>
            <a:chExt cx="621310" cy="2846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1310" cy="284672"/>
            </a:xfrm>
            <a:custGeom>
              <a:avLst/>
              <a:gdLst/>
              <a:ahLst/>
              <a:cxnLst/>
              <a:rect r="r" b="b" t="t" l="l"/>
              <a:pathLst>
                <a:path h="284672" w="621310">
                  <a:moveTo>
                    <a:pt x="131497" y="0"/>
                  </a:moveTo>
                  <a:lnTo>
                    <a:pt x="489813" y="0"/>
                  </a:lnTo>
                  <a:cubicBezTo>
                    <a:pt x="562437" y="0"/>
                    <a:pt x="621310" y="58873"/>
                    <a:pt x="621310" y="131497"/>
                  </a:cubicBezTo>
                  <a:lnTo>
                    <a:pt x="621310" y="153174"/>
                  </a:lnTo>
                  <a:cubicBezTo>
                    <a:pt x="621310" y="225798"/>
                    <a:pt x="562437" y="284672"/>
                    <a:pt x="489813" y="284672"/>
                  </a:cubicBezTo>
                  <a:lnTo>
                    <a:pt x="131497" y="284672"/>
                  </a:lnTo>
                  <a:cubicBezTo>
                    <a:pt x="58873" y="284672"/>
                    <a:pt x="0" y="225798"/>
                    <a:pt x="0" y="153174"/>
                  </a:cubicBezTo>
                  <a:lnTo>
                    <a:pt x="0" y="131497"/>
                  </a:lnTo>
                  <a:cubicBezTo>
                    <a:pt x="0" y="58873"/>
                    <a:pt x="58873" y="0"/>
                    <a:pt x="1314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621310" cy="313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489373" y="2075132"/>
            <a:ext cx="2109555" cy="654916"/>
            <a:chOff x="0" y="0"/>
            <a:chExt cx="618394" cy="19198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18394" cy="191982"/>
            </a:xfrm>
            <a:custGeom>
              <a:avLst/>
              <a:gdLst/>
              <a:ahLst/>
              <a:cxnLst/>
              <a:rect r="r" b="b" t="t" l="l"/>
              <a:pathLst>
                <a:path h="191982" w="618394">
                  <a:moveTo>
                    <a:pt x="95991" y="0"/>
                  </a:moveTo>
                  <a:lnTo>
                    <a:pt x="522403" y="0"/>
                  </a:lnTo>
                  <a:cubicBezTo>
                    <a:pt x="575417" y="0"/>
                    <a:pt x="618394" y="42977"/>
                    <a:pt x="618394" y="95991"/>
                  </a:cubicBezTo>
                  <a:lnTo>
                    <a:pt x="618394" y="95991"/>
                  </a:lnTo>
                  <a:cubicBezTo>
                    <a:pt x="618394" y="121449"/>
                    <a:pt x="608281" y="145865"/>
                    <a:pt x="590279" y="163867"/>
                  </a:cubicBezTo>
                  <a:cubicBezTo>
                    <a:pt x="572277" y="181869"/>
                    <a:pt x="547861" y="191982"/>
                    <a:pt x="522403" y="191982"/>
                  </a:cubicBezTo>
                  <a:lnTo>
                    <a:pt x="95991" y="191982"/>
                  </a:lnTo>
                  <a:cubicBezTo>
                    <a:pt x="42977" y="191982"/>
                    <a:pt x="0" y="149005"/>
                    <a:pt x="0" y="95991"/>
                  </a:cubicBezTo>
                  <a:lnTo>
                    <a:pt x="0" y="95991"/>
                  </a:lnTo>
                  <a:cubicBezTo>
                    <a:pt x="0" y="42977"/>
                    <a:pt x="42977" y="0"/>
                    <a:pt x="959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618394" cy="22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5400000">
            <a:off x="-455260" y="5551508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5"/>
                </a:lnTo>
                <a:lnTo>
                  <a:pt x="0" y="28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613565" y="5413018"/>
            <a:ext cx="2091725" cy="39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Voice Recognition Module v3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362073" y="2127973"/>
            <a:ext cx="2389458" cy="55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Detección</a:t>
            </a:r>
            <a:r>
              <a:rPr lang="en-US" sz="2012">
                <a:solidFill>
                  <a:srgbClr val="000000"/>
                </a:solidFill>
                <a:latin typeface="Open Sauce Bold"/>
              </a:rPr>
              <a:t> </a:t>
            </a:r>
          </a:p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de patologías 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5400000">
            <a:off x="1594002" y="5551508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5"/>
                </a:lnTo>
                <a:lnTo>
                  <a:pt x="0" y="28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5400000">
            <a:off x="4217150" y="5607938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6"/>
                </a:lnTo>
                <a:lnTo>
                  <a:pt x="0" y="28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5400000">
            <a:off x="6716795" y="5607938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6"/>
                </a:lnTo>
                <a:lnTo>
                  <a:pt x="0" y="28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5" id="45"/>
          <p:cNvSpPr/>
          <p:nvPr/>
        </p:nvSpPr>
        <p:spPr>
          <a:xfrm>
            <a:off x="3378687" y="4398515"/>
            <a:ext cx="431298" cy="184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16175792" y="4024727"/>
            <a:ext cx="1889979" cy="1118773"/>
          </a:xfrm>
          <a:custGeom>
            <a:avLst/>
            <a:gdLst/>
            <a:ahLst/>
            <a:cxnLst/>
            <a:rect r="r" b="b" t="t" l="l"/>
            <a:pathLst>
              <a:path h="1118773" w="1889979">
                <a:moveTo>
                  <a:pt x="0" y="0"/>
                </a:moveTo>
                <a:lnTo>
                  <a:pt x="1889979" y="0"/>
                </a:lnTo>
                <a:lnTo>
                  <a:pt x="1889979" y="1118773"/>
                </a:lnTo>
                <a:lnTo>
                  <a:pt x="0" y="111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71" t="0" r="0" b="0"/>
            </a:stretch>
          </a:blipFill>
        </p:spPr>
      </p:sp>
      <p:sp>
        <p:nvSpPr>
          <p:cNvPr name="AutoShape 47" id="47"/>
          <p:cNvSpPr/>
          <p:nvPr/>
        </p:nvSpPr>
        <p:spPr>
          <a:xfrm>
            <a:off x="5298299" y="4416937"/>
            <a:ext cx="813981" cy="1055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3408317" y="6576221"/>
            <a:ext cx="427697" cy="230144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V="true">
            <a:off x="5342285" y="8866156"/>
            <a:ext cx="907019" cy="1150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V="true">
            <a:off x="7911780" y="6487027"/>
            <a:ext cx="976176" cy="208885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16110157" y="6361626"/>
            <a:ext cx="2061143" cy="1313844"/>
          </a:xfrm>
          <a:custGeom>
            <a:avLst/>
            <a:gdLst/>
            <a:ahLst/>
            <a:cxnLst/>
            <a:rect r="r" b="b" t="t" l="l"/>
            <a:pathLst>
              <a:path h="1313844" w="2061143">
                <a:moveTo>
                  <a:pt x="0" y="0"/>
                </a:moveTo>
                <a:lnTo>
                  <a:pt x="2061143" y="0"/>
                </a:lnTo>
                <a:lnTo>
                  <a:pt x="2061143" y="1313844"/>
                </a:lnTo>
                <a:lnTo>
                  <a:pt x="0" y="13138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52" id="52"/>
          <p:cNvSpPr/>
          <p:nvPr/>
        </p:nvSpPr>
        <p:spPr>
          <a:xfrm>
            <a:off x="7791978" y="4621714"/>
            <a:ext cx="1113315" cy="40200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10274508" y="4696619"/>
            <a:ext cx="974808" cy="244085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 flipV="true">
            <a:off x="10550793" y="8090828"/>
            <a:ext cx="822241" cy="5509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>
            <a:off x="10337981" y="6087993"/>
            <a:ext cx="1035053" cy="200283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13944127" y="0"/>
            <a:ext cx="2548399" cy="1621031"/>
            <a:chOff x="0" y="0"/>
            <a:chExt cx="671183" cy="42693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71183" cy="426938"/>
            </a:xfrm>
            <a:custGeom>
              <a:avLst/>
              <a:gdLst/>
              <a:ahLst/>
              <a:cxnLst/>
              <a:rect r="r" b="b" t="t" l="l"/>
              <a:pathLst>
                <a:path h="426938" w="671183">
                  <a:moveTo>
                    <a:pt x="154936" y="0"/>
                  </a:moveTo>
                  <a:lnTo>
                    <a:pt x="516248" y="0"/>
                  </a:lnTo>
                  <a:cubicBezTo>
                    <a:pt x="601816" y="0"/>
                    <a:pt x="671183" y="69367"/>
                    <a:pt x="671183" y="154936"/>
                  </a:cubicBezTo>
                  <a:lnTo>
                    <a:pt x="671183" y="272003"/>
                  </a:lnTo>
                  <a:cubicBezTo>
                    <a:pt x="671183" y="313094"/>
                    <a:pt x="654860" y="352502"/>
                    <a:pt x="625804" y="381559"/>
                  </a:cubicBezTo>
                  <a:cubicBezTo>
                    <a:pt x="596748" y="410615"/>
                    <a:pt x="557339" y="426938"/>
                    <a:pt x="516248" y="426938"/>
                  </a:cubicBezTo>
                  <a:lnTo>
                    <a:pt x="154936" y="426938"/>
                  </a:lnTo>
                  <a:cubicBezTo>
                    <a:pt x="113844" y="426938"/>
                    <a:pt x="74436" y="410615"/>
                    <a:pt x="45380" y="381559"/>
                  </a:cubicBezTo>
                  <a:cubicBezTo>
                    <a:pt x="16324" y="352502"/>
                    <a:pt x="0" y="313094"/>
                    <a:pt x="0" y="272003"/>
                  </a:cubicBezTo>
                  <a:lnTo>
                    <a:pt x="0" y="154936"/>
                  </a:lnTo>
                  <a:cubicBezTo>
                    <a:pt x="0" y="69367"/>
                    <a:pt x="69367" y="0"/>
                    <a:pt x="154936" y="0"/>
                  </a:cubicBezTo>
                  <a:close/>
                </a:path>
              </a:pathLst>
            </a:custGeom>
            <a:solidFill>
              <a:srgbClr val="55769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28575"/>
              <a:ext cx="671183" cy="39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3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2085180" y="5914652"/>
            <a:ext cx="1323137" cy="1323137"/>
          </a:xfrm>
          <a:custGeom>
            <a:avLst/>
            <a:gdLst/>
            <a:ahLst/>
            <a:cxnLst/>
            <a:rect r="r" b="b" t="t" l="l"/>
            <a:pathLst>
              <a:path h="1323137" w="1323137">
                <a:moveTo>
                  <a:pt x="0" y="0"/>
                </a:moveTo>
                <a:lnTo>
                  <a:pt x="1323137" y="0"/>
                </a:lnTo>
                <a:lnTo>
                  <a:pt x="1323137" y="1323137"/>
                </a:lnTo>
                <a:lnTo>
                  <a:pt x="0" y="1323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6243627" y="5913879"/>
            <a:ext cx="1560991" cy="1560991"/>
          </a:xfrm>
          <a:custGeom>
            <a:avLst/>
            <a:gdLst/>
            <a:ahLst/>
            <a:cxnLst/>
            <a:rect r="r" b="b" t="t" l="l"/>
            <a:pathLst>
              <a:path h="1560991" w="1560991">
                <a:moveTo>
                  <a:pt x="0" y="0"/>
                </a:moveTo>
                <a:lnTo>
                  <a:pt x="1560992" y="0"/>
                </a:lnTo>
                <a:lnTo>
                  <a:pt x="1560992" y="1560991"/>
                </a:lnTo>
                <a:lnTo>
                  <a:pt x="0" y="15609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3709885" y="5473300"/>
            <a:ext cx="2059273" cy="1206012"/>
          </a:xfrm>
          <a:custGeom>
            <a:avLst/>
            <a:gdLst/>
            <a:ahLst/>
            <a:cxnLst/>
            <a:rect r="r" b="b" t="t" l="l"/>
            <a:pathLst>
              <a:path h="1206012" w="2059273">
                <a:moveTo>
                  <a:pt x="0" y="0"/>
                </a:moveTo>
                <a:lnTo>
                  <a:pt x="2059273" y="0"/>
                </a:lnTo>
                <a:lnTo>
                  <a:pt x="2059273" y="1206012"/>
                </a:lnTo>
                <a:lnTo>
                  <a:pt x="0" y="1206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458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2049972" y="8088499"/>
            <a:ext cx="1399342" cy="1054577"/>
          </a:xfrm>
          <a:custGeom>
            <a:avLst/>
            <a:gdLst/>
            <a:ahLst/>
            <a:cxnLst/>
            <a:rect r="r" b="b" t="t" l="l"/>
            <a:pathLst>
              <a:path h="1054577" w="1399342">
                <a:moveTo>
                  <a:pt x="0" y="0"/>
                </a:moveTo>
                <a:lnTo>
                  <a:pt x="1399342" y="0"/>
                </a:lnTo>
                <a:lnTo>
                  <a:pt x="1399342" y="1054576"/>
                </a:lnTo>
                <a:lnTo>
                  <a:pt x="0" y="10545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8195" t="-34506" r="-12312" b="-38667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3836013" y="8124526"/>
            <a:ext cx="1506272" cy="1506272"/>
          </a:xfrm>
          <a:custGeom>
            <a:avLst/>
            <a:gdLst/>
            <a:ahLst/>
            <a:cxnLst/>
            <a:rect r="r" b="b" t="t" l="l"/>
            <a:pathLst>
              <a:path h="1506272" w="1506272">
                <a:moveTo>
                  <a:pt x="0" y="0"/>
                </a:moveTo>
                <a:lnTo>
                  <a:pt x="1506272" y="0"/>
                </a:lnTo>
                <a:lnTo>
                  <a:pt x="1506272" y="1506272"/>
                </a:lnTo>
                <a:lnTo>
                  <a:pt x="0" y="1506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6249304" y="8088499"/>
            <a:ext cx="1555315" cy="1555315"/>
          </a:xfrm>
          <a:custGeom>
            <a:avLst/>
            <a:gdLst/>
            <a:ahLst/>
            <a:cxnLst/>
            <a:rect r="r" b="b" t="t" l="l"/>
            <a:pathLst>
              <a:path h="1555315" w="1555315">
                <a:moveTo>
                  <a:pt x="0" y="0"/>
                </a:moveTo>
                <a:lnTo>
                  <a:pt x="1555315" y="0"/>
                </a:lnTo>
                <a:lnTo>
                  <a:pt x="1555315" y="1555315"/>
                </a:lnTo>
                <a:lnTo>
                  <a:pt x="0" y="155531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102400" y="2180907"/>
            <a:ext cx="1673999" cy="492711"/>
            <a:chOff x="0" y="0"/>
            <a:chExt cx="490715" cy="14443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490715" cy="144433"/>
            </a:xfrm>
            <a:custGeom>
              <a:avLst/>
              <a:gdLst/>
              <a:ahLst/>
              <a:cxnLst/>
              <a:rect r="r" b="b" t="t" l="l"/>
              <a:pathLst>
                <a:path h="144433" w="490715">
                  <a:moveTo>
                    <a:pt x="72217" y="0"/>
                  </a:moveTo>
                  <a:lnTo>
                    <a:pt x="418499" y="0"/>
                  </a:lnTo>
                  <a:cubicBezTo>
                    <a:pt x="437652" y="0"/>
                    <a:pt x="456020" y="7609"/>
                    <a:pt x="469564" y="21152"/>
                  </a:cubicBezTo>
                  <a:cubicBezTo>
                    <a:pt x="483107" y="34695"/>
                    <a:pt x="490715" y="53063"/>
                    <a:pt x="490715" y="72217"/>
                  </a:cubicBezTo>
                  <a:lnTo>
                    <a:pt x="490715" y="72217"/>
                  </a:lnTo>
                  <a:cubicBezTo>
                    <a:pt x="490715" y="112101"/>
                    <a:pt x="458383" y="144433"/>
                    <a:pt x="418499" y="144433"/>
                  </a:cubicBezTo>
                  <a:lnTo>
                    <a:pt x="72217" y="144433"/>
                  </a:lnTo>
                  <a:cubicBezTo>
                    <a:pt x="53063" y="144433"/>
                    <a:pt x="34695" y="136825"/>
                    <a:pt x="21152" y="123281"/>
                  </a:cubicBezTo>
                  <a:cubicBezTo>
                    <a:pt x="7609" y="109738"/>
                    <a:pt x="0" y="91370"/>
                    <a:pt x="0" y="72217"/>
                  </a:cubicBezTo>
                  <a:lnTo>
                    <a:pt x="0" y="72217"/>
                  </a:lnTo>
                  <a:cubicBezTo>
                    <a:pt x="0" y="53063"/>
                    <a:pt x="7609" y="34695"/>
                    <a:pt x="21152" y="21152"/>
                  </a:cubicBezTo>
                  <a:cubicBezTo>
                    <a:pt x="34695" y="7609"/>
                    <a:pt x="53063" y="0"/>
                    <a:pt x="722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490715" cy="17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0989018" y="2113276"/>
            <a:ext cx="2391430" cy="492711"/>
            <a:chOff x="0" y="0"/>
            <a:chExt cx="701023" cy="144433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701023" cy="144433"/>
            </a:xfrm>
            <a:custGeom>
              <a:avLst/>
              <a:gdLst/>
              <a:ahLst/>
              <a:cxnLst/>
              <a:rect r="r" b="b" t="t" l="l"/>
              <a:pathLst>
                <a:path h="144433" w="701023">
                  <a:moveTo>
                    <a:pt x="72217" y="0"/>
                  </a:moveTo>
                  <a:lnTo>
                    <a:pt x="628806" y="0"/>
                  </a:lnTo>
                  <a:cubicBezTo>
                    <a:pt x="668690" y="0"/>
                    <a:pt x="701023" y="32332"/>
                    <a:pt x="701023" y="72217"/>
                  </a:cubicBezTo>
                  <a:lnTo>
                    <a:pt x="701023" y="72217"/>
                  </a:lnTo>
                  <a:cubicBezTo>
                    <a:pt x="701023" y="91370"/>
                    <a:pt x="693414" y="109738"/>
                    <a:pt x="679871" y="123281"/>
                  </a:cubicBezTo>
                  <a:cubicBezTo>
                    <a:pt x="666328" y="136825"/>
                    <a:pt x="647959" y="144433"/>
                    <a:pt x="628806" y="144433"/>
                  </a:cubicBezTo>
                  <a:lnTo>
                    <a:pt x="72217" y="144433"/>
                  </a:lnTo>
                  <a:cubicBezTo>
                    <a:pt x="53063" y="144433"/>
                    <a:pt x="34695" y="136825"/>
                    <a:pt x="21152" y="123281"/>
                  </a:cubicBezTo>
                  <a:cubicBezTo>
                    <a:pt x="7609" y="109738"/>
                    <a:pt x="0" y="91370"/>
                    <a:pt x="0" y="72217"/>
                  </a:cubicBezTo>
                  <a:lnTo>
                    <a:pt x="0" y="72217"/>
                  </a:lnTo>
                  <a:cubicBezTo>
                    <a:pt x="0" y="53063"/>
                    <a:pt x="7609" y="34695"/>
                    <a:pt x="21152" y="21152"/>
                  </a:cubicBezTo>
                  <a:cubicBezTo>
                    <a:pt x="34695" y="7609"/>
                    <a:pt x="53063" y="0"/>
                    <a:pt x="722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701023" cy="17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188641" y="7151898"/>
            <a:ext cx="1361679" cy="972628"/>
          </a:xfrm>
          <a:custGeom>
            <a:avLst/>
            <a:gdLst/>
            <a:ahLst/>
            <a:cxnLst/>
            <a:rect r="r" b="b" t="t" l="l"/>
            <a:pathLst>
              <a:path h="972628" w="1361679">
                <a:moveTo>
                  <a:pt x="0" y="0"/>
                </a:moveTo>
                <a:lnTo>
                  <a:pt x="1361679" y="0"/>
                </a:lnTo>
                <a:lnTo>
                  <a:pt x="1361679" y="972628"/>
                </a:lnTo>
                <a:lnTo>
                  <a:pt x="0" y="9726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311712" y="4937194"/>
            <a:ext cx="1302792" cy="1021064"/>
          </a:xfrm>
          <a:custGeom>
            <a:avLst/>
            <a:gdLst/>
            <a:ahLst/>
            <a:cxnLst/>
            <a:rect r="r" b="b" t="t" l="l"/>
            <a:pathLst>
              <a:path h="1021064" w="1302792">
                <a:moveTo>
                  <a:pt x="0" y="0"/>
                </a:moveTo>
                <a:lnTo>
                  <a:pt x="1302792" y="0"/>
                </a:lnTo>
                <a:lnTo>
                  <a:pt x="1302792" y="1021064"/>
                </a:lnTo>
                <a:lnTo>
                  <a:pt x="0" y="102106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1373034" y="7333720"/>
            <a:ext cx="1514214" cy="1514214"/>
          </a:xfrm>
          <a:custGeom>
            <a:avLst/>
            <a:gdLst/>
            <a:ahLst/>
            <a:cxnLst/>
            <a:rect r="r" b="b" t="t" l="l"/>
            <a:pathLst>
              <a:path h="1514214" w="1514214">
                <a:moveTo>
                  <a:pt x="0" y="0"/>
                </a:moveTo>
                <a:lnTo>
                  <a:pt x="1514214" y="0"/>
                </a:lnTo>
                <a:lnTo>
                  <a:pt x="1514214" y="1514215"/>
                </a:lnTo>
                <a:lnTo>
                  <a:pt x="0" y="151421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1249316" y="4151486"/>
            <a:ext cx="1578436" cy="1578436"/>
          </a:xfrm>
          <a:custGeom>
            <a:avLst/>
            <a:gdLst/>
            <a:ahLst/>
            <a:cxnLst/>
            <a:rect r="r" b="b" t="t" l="l"/>
            <a:pathLst>
              <a:path h="1578436" w="1578436">
                <a:moveTo>
                  <a:pt x="0" y="0"/>
                </a:moveTo>
                <a:lnTo>
                  <a:pt x="1578436" y="0"/>
                </a:lnTo>
                <a:lnTo>
                  <a:pt x="1578436" y="1578436"/>
                </a:lnTo>
                <a:lnTo>
                  <a:pt x="0" y="15784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1737575" y="3188603"/>
            <a:ext cx="1846173" cy="39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Modulo cargador tipo C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767392" y="5222944"/>
            <a:ext cx="1846173" cy="39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Modulo cargador tipo micro USB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3709885" y="5132733"/>
            <a:ext cx="20592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Buzzer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37575" y="7453330"/>
            <a:ext cx="1846173" cy="39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Modulo cargador tipo mini USB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415845" y="7447994"/>
            <a:ext cx="234163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Arduino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583748" y="7607948"/>
            <a:ext cx="2091725" cy="57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</a:pPr>
            <a:r>
              <a:rPr lang="en-US" sz="1410">
                <a:solidFill>
                  <a:srgbClr val="000000"/>
                </a:solidFill>
                <a:latin typeface="Open Sauce"/>
                <a:hlinkClick r:id="rId22" tooltip="https://tienda.bricogeek.com/sensores-sonido/854-detector-de-sonido.html"/>
              </a:rPr>
              <a:t>Detector de sonido Sparkfun SEN-12642</a:t>
            </a:r>
          </a:p>
          <a:p>
            <a:pPr algn="ctr">
              <a:lnSpc>
                <a:spcPts val="1537"/>
              </a:lnSpc>
              <a:spcBef>
                <a:spcPct val="0"/>
              </a:spcBef>
            </a:pPr>
          </a:p>
        </p:txBody>
      </p:sp>
      <p:sp>
        <p:nvSpPr>
          <p:cNvPr name="TextBox 81" id="81"/>
          <p:cNvSpPr txBox="true"/>
          <p:nvPr/>
        </p:nvSpPr>
        <p:spPr>
          <a:xfrm rot="0">
            <a:off x="6005773" y="7479361"/>
            <a:ext cx="2171570" cy="55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Arduino Nano v3.0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0" y="6823147"/>
            <a:ext cx="1846173" cy="19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Batería lipo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63576" y="4608443"/>
            <a:ext cx="1846173" cy="19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Batería ion-litio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908685" y="6951385"/>
            <a:ext cx="234163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ESP2866</a:t>
            </a:r>
          </a:p>
        </p:txBody>
      </p:sp>
      <p:sp>
        <p:nvSpPr>
          <p:cNvPr name="AutoShape 85" id="85"/>
          <p:cNvSpPr/>
          <p:nvPr/>
        </p:nvSpPr>
        <p:spPr>
          <a:xfrm flipV="true">
            <a:off x="1550320" y="4398515"/>
            <a:ext cx="499651" cy="32396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>
            <a:off x="1614504" y="5447726"/>
            <a:ext cx="470676" cy="112849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1550320" y="7638212"/>
            <a:ext cx="499651" cy="977575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 flipV="true">
            <a:off x="3449314" y="7086482"/>
            <a:ext cx="586840" cy="1529305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9" id="89"/>
          <p:cNvSpPr/>
          <p:nvPr/>
        </p:nvSpPr>
        <p:spPr>
          <a:xfrm flipV="true">
            <a:off x="5231301" y="6342504"/>
            <a:ext cx="774472" cy="302843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0" id="90"/>
          <p:cNvSpPr/>
          <p:nvPr/>
        </p:nvSpPr>
        <p:spPr>
          <a:xfrm flipV="true">
            <a:off x="7804619" y="4696619"/>
            <a:ext cx="1051177" cy="1997756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1" id="91"/>
          <p:cNvSpPr/>
          <p:nvPr/>
        </p:nvSpPr>
        <p:spPr>
          <a:xfrm>
            <a:off x="12827752" y="4940704"/>
            <a:ext cx="882133" cy="1135602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2" id="92"/>
          <p:cNvSpPr/>
          <p:nvPr/>
        </p:nvSpPr>
        <p:spPr>
          <a:xfrm flipV="true">
            <a:off x="12887248" y="6669861"/>
            <a:ext cx="908004" cy="14209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3" id="93"/>
          <p:cNvSpPr/>
          <p:nvPr/>
        </p:nvSpPr>
        <p:spPr>
          <a:xfrm flipV="true">
            <a:off x="15769158" y="4584113"/>
            <a:ext cx="406634" cy="149219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4" id="94"/>
          <p:cNvSpPr/>
          <p:nvPr/>
        </p:nvSpPr>
        <p:spPr>
          <a:xfrm flipH="false" flipV="false" rot="5400000">
            <a:off x="-2329419" y="5551508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0" y="0"/>
                </a:lnTo>
                <a:lnTo>
                  <a:pt x="8259130" y="285315"/>
                </a:lnTo>
                <a:lnTo>
                  <a:pt x="0" y="28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5400000">
            <a:off x="9428137" y="5634981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5"/>
                </a:lnTo>
                <a:lnTo>
                  <a:pt x="0" y="28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8905293" y="8088499"/>
            <a:ext cx="1645500" cy="1106599"/>
          </a:xfrm>
          <a:custGeom>
            <a:avLst/>
            <a:gdLst/>
            <a:ahLst/>
            <a:cxnLst/>
            <a:rect r="r" b="b" t="t" l="l"/>
            <a:pathLst>
              <a:path h="1106599" w="1645500">
                <a:moveTo>
                  <a:pt x="0" y="0"/>
                </a:moveTo>
                <a:lnTo>
                  <a:pt x="1645500" y="0"/>
                </a:lnTo>
                <a:lnTo>
                  <a:pt x="1645500" y="1106598"/>
                </a:lnTo>
                <a:lnTo>
                  <a:pt x="0" y="110659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8315129" y="5253968"/>
            <a:ext cx="2608661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Python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269492" y="545275"/>
            <a:ext cx="8263073" cy="85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</a:pPr>
            <a:r>
              <a:rPr lang="en-US" sz="5600">
                <a:solidFill>
                  <a:srgbClr val="0857A1"/>
                </a:solidFill>
                <a:latin typeface="Open Sauce Bold"/>
              </a:rPr>
              <a:t>Matriz Morfológica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3852716" y="3326715"/>
            <a:ext cx="1553789" cy="39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Open Sauce"/>
              </a:rPr>
              <a:t>Sensor de sonido ky038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2305031" y="2306097"/>
            <a:ext cx="1055608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Regular</a:t>
            </a:r>
            <a:r>
              <a:rPr lang="en-US" sz="2012">
                <a:solidFill>
                  <a:srgbClr val="000000"/>
                </a:solidFill>
                <a:latin typeface="Open Sauce Bold"/>
              </a:rPr>
              <a:t> 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4036153" y="2306097"/>
            <a:ext cx="1252389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Escuchar </a:t>
            </a:r>
          </a:p>
        </p:txBody>
      </p:sp>
      <p:grpSp>
        <p:nvGrpSpPr>
          <p:cNvPr name="Group 102" id="102"/>
          <p:cNvGrpSpPr/>
          <p:nvPr/>
        </p:nvGrpSpPr>
        <p:grpSpPr>
          <a:xfrm rot="0">
            <a:off x="6086085" y="2054595"/>
            <a:ext cx="1985535" cy="884901"/>
            <a:chOff x="0" y="0"/>
            <a:chExt cx="2647380" cy="1179868"/>
          </a:xfrm>
        </p:grpSpPr>
        <p:sp>
          <p:nvSpPr>
            <p:cNvPr name="TextBox 103" id="103"/>
            <p:cNvSpPr txBox="true"/>
            <p:nvPr/>
          </p:nvSpPr>
          <p:spPr>
            <a:xfrm rot="0">
              <a:off x="0" y="28575"/>
              <a:ext cx="2647380" cy="74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3"/>
                </a:lnSpc>
              </a:pPr>
              <a:r>
                <a:rPr lang="en-US" sz="2012">
                  <a:solidFill>
                    <a:srgbClr val="000000"/>
                  </a:solidFill>
                  <a:latin typeface="Open Sauce Bold"/>
                </a:rPr>
                <a:t>Procesamiento</a:t>
              </a:r>
            </a:p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2012">
                  <a:solidFill>
                    <a:srgbClr val="000000"/>
                  </a:solidFill>
                  <a:latin typeface="Open Sauce Bold"/>
                </a:rPr>
                <a:t>y 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04223" y="802659"/>
              <a:ext cx="2438934" cy="377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2012">
                  <a:solidFill>
                    <a:srgbClr val="000000"/>
                  </a:solidFill>
                  <a:latin typeface="Open Sauce Bold"/>
                </a:rPr>
                <a:t>Comparación</a:t>
              </a:r>
              <a:r>
                <a:rPr lang="en-US" sz="2012">
                  <a:solidFill>
                    <a:srgbClr val="000000"/>
                  </a:solidFill>
                  <a:latin typeface="Open Sauce Bold"/>
                </a:rPr>
                <a:t> </a:t>
              </a:r>
            </a:p>
          </p:txBody>
        </p:sp>
      </p:grpSp>
      <p:sp>
        <p:nvSpPr>
          <p:cNvPr name="TextBox 105" id="105"/>
          <p:cNvSpPr txBox="true"/>
          <p:nvPr/>
        </p:nvSpPr>
        <p:spPr>
          <a:xfrm rot="0">
            <a:off x="16210029" y="2141851"/>
            <a:ext cx="1990450" cy="82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Espera y Finalización</a:t>
            </a:r>
          </a:p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(visual) 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5926245" y="3250561"/>
            <a:ext cx="2171570" cy="55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Arduino Nano 33 BLE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6232560" y="3154822"/>
            <a:ext cx="172814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Led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8262687" y="3154822"/>
            <a:ext cx="2608661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Lenguaje C++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6268208" y="5606328"/>
            <a:ext cx="1724196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LED RGB</a:t>
            </a:r>
          </a:p>
        </p:txBody>
      </p:sp>
      <p:grpSp>
        <p:nvGrpSpPr>
          <p:cNvPr name="Group 110" id="110"/>
          <p:cNvGrpSpPr/>
          <p:nvPr/>
        </p:nvGrpSpPr>
        <p:grpSpPr>
          <a:xfrm rot="0">
            <a:off x="14059200" y="252619"/>
            <a:ext cx="2367470" cy="1766961"/>
            <a:chOff x="0" y="0"/>
            <a:chExt cx="3156627" cy="2355948"/>
          </a:xfrm>
        </p:grpSpPr>
        <p:sp>
          <p:nvSpPr>
            <p:cNvPr name="TextBox 111" id="111"/>
            <p:cNvSpPr txBox="true"/>
            <p:nvPr/>
          </p:nvSpPr>
          <p:spPr>
            <a:xfrm rot="0">
              <a:off x="0" y="28575"/>
              <a:ext cx="3156627" cy="1586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9"/>
                </a:lnSpc>
              </a:pPr>
              <a:r>
                <a:rPr lang="en-US" sz="2155">
                  <a:solidFill>
                    <a:srgbClr val="000000"/>
                  </a:solidFill>
                  <a:latin typeface="Open Sauce Bold"/>
                </a:rPr>
                <a:t>Leyenda:</a:t>
              </a:r>
            </a:p>
            <a:p>
              <a:pPr algn="ctr">
                <a:lnSpc>
                  <a:spcPts val="2349"/>
                </a:lnSpc>
              </a:pPr>
              <a:r>
                <a:rPr lang="en-US" sz="2155">
                  <a:solidFill>
                    <a:srgbClr val="000000"/>
                  </a:solidFill>
                  <a:latin typeface="Open Sauce Bold"/>
                </a:rPr>
                <a:t>CAMINO 1</a:t>
              </a:r>
            </a:p>
            <a:p>
              <a:pPr algn="ctr">
                <a:lnSpc>
                  <a:spcPts val="2349"/>
                </a:lnSpc>
              </a:pPr>
              <a:r>
                <a:rPr lang="en-US" sz="2155">
                  <a:solidFill>
                    <a:srgbClr val="FF3131"/>
                  </a:solidFill>
                  <a:latin typeface="Open Sauce Bold"/>
                </a:rPr>
                <a:t>CAMINO 2</a:t>
              </a:r>
            </a:p>
            <a:p>
              <a:pPr algn="ctr">
                <a:lnSpc>
                  <a:spcPts val="2349"/>
                </a:lnSpc>
                <a:spcBef>
                  <a:spcPct val="0"/>
                </a:spcBef>
              </a:pPr>
              <a:r>
                <a:rPr lang="en-US" sz="2155">
                  <a:solidFill>
                    <a:srgbClr val="C1FF72"/>
                  </a:solidFill>
                  <a:latin typeface="Open Sauce Bold"/>
                </a:rPr>
                <a:t>CAMINO 3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0" y="1878805"/>
              <a:ext cx="3156627" cy="477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3" id="113"/>
          <p:cNvSpPr txBox="true"/>
          <p:nvPr/>
        </p:nvSpPr>
        <p:spPr>
          <a:xfrm rot="0">
            <a:off x="5938338" y="5501875"/>
            <a:ext cx="217157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ESP32K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375634" y="2306270"/>
            <a:ext cx="1222058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Alimentar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1399516" y="2238639"/>
            <a:ext cx="157043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Módulo wi-fi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0871348" y="3801875"/>
            <a:ext cx="234163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Mini ESP2866</a:t>
            </a:r>
          </a:p>
        </p:txBody>
      </p:sp>
      <p:grpSp>
        <p:nvGrpSpPr>
          <p:cNvPr name="Group 117" id="117"/>
          <p:cNvGrpSpPr/>
          <p:nvPr/>
        </p:nvGrpSpPr>
        <p:grpSpPr>
          <a:xfrm rot="0">
            <a:off x="13666199" y="2019089"/>
            <a:ext cx="2119503" cy="950974"/>
            <a:chOff x="0" y="0"/>
            <a:chExt cx="621310" cy="278768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621310" cy="278768"/>
            </a:xfrm>
            <a:custGeom>
              <a:avLst/>
              <a:gdLst/>
              <a:ahLst/>
              <a:cxnLst/>
              <a:rect r="r" b="b" t="t" l="l"/>
              <a:pathLst>
                <a:path h="278768" w="621310">
                  <a:moveTo>
                    <a:pt x="131497" y="0"/>
                  </a:moveTo>
                  <a:lnTo>
                    <a:pt x="489813" y="0"/>
                  </a:lnTo>
                  <a:cubicBezTo>
                    <a:pt x="562437" y="0"/>
                    <a:pt x="621310" y="58873"/>
                    <a:pt x="621310" y="131497"/>
                  </a:cubicBezTo>
                  <a:lnTo>
                    <a:pt x="621310" y="147271"/>
                  </a:lnTo>
                  <a:cubicBezTo>
                    <a:pt x="621310" y="219895"/>
                    <a:pt x="562437" y="278768"/>
                    <a:pt x="489813" y="278768"/>
                  </a:cubicBezTo>
                  <a:lnTo>
                    <a:pt x="131497" y="278768"/>
                  </a:lnTo>
                  <a:cubicBezTo>
                    <a:pt x="96622" y="278768"/>
                    <a:pt x="63175" y="264914"/>
                    <a:pt x="38515" y="240254"/>
                  </a:cubicBezTo>
                  <a:cubicBezTo>
                    <a:pt x="13854" y="215593"/>
                    <a:pt x="0" y="182146"/>
                    <a:pt x="0" y="147271"/>
                  </a:cubicBezTo>
                  <a:lnTo>
                    <a:pt x="0" y="131497"/>
                  </a:lnTo>
                  <a:cubicBezTo>
                    <a:pt x="0" y="58873"/>
                    <a:pt x="58873" y="0"/>
                    <a:pt x="1314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9" id="119"/>
            <p:cNvSpPr txBox="true"/>
            <p:nvPr/>
          </p:nvSpPr>
          <p:spPr>
            <a:xfrm>
              <a:off x="0" y="-28575"/>
              <a:ext cx="621310" cy="307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0" id="120"/>
          <p:cNvSpPr txBox="true"/>
          <p:nvPr/>
        </p:nvSpPr>
        <p:spPr>
          <a:xfrm rot="0">
            <a:off x="13795251" y="2128940"/>
            <a:ext cx="1990450" cy="82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Espera y Finalización</a:t>
            </a:r>
          </a:p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 Bold"/>
              </a:rPr>
              <a:t>(sonido) </a:t>
            </a:r>
          </a:p>
        </p:txBody>
      </p:sp>
      <p:sp>
        <p:nvSpPr>
          <p:cNvPr name="Freeform 121" id="121"/>
          <p:cNvSpPr/>
          <p:nvPr/>
        </p:nvSpPr>
        <p:spPr>
          <a:xfrm flipH="false" flipV="false" rot="5400000">
            <a:off x="11903569" y="5655563"/>
            <a:ext cx="8259131" cy="285315"/>
          </a:xfrm>
          <a:custGeom>
            <a:avLst/>
            <a:gdLst/>
            <a:ahLst/>
            <a:cxnLst/>
            <a:rect r="r" b="b" t="t" l="l"/>
            <a:pathLst>
              <a:path h="285315" w="8259131">
                <a:moveTo>
                  <a:pt x="0" y="0"/>
                </a:moveTo>
                <a:lnTo>
                  <a:pt x="8259131" y="0"/>
                </a:lnTo>
                <a:lnTo>
                  <a:pt x="8259131" y="285316"/>
                </a:lnTo>
                <a:lnTo>
                  <a:pt x="0" y="28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2" id="122"/>
          <p:cNvSpPr/>
          <p:nvPr/>
        </p:nvSpPr>
        <p:spPr>
          <a:xfrm flipV="true">
            <a:off x="12887248" y="6572740"/>
            <a:ext cx="778951" cy="151808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3" id="123"/>
          <p:cNvSpPr/>
          <p:nvPr/>
        </p:nvSpPr>
        <p:spPr>
          <a:xfrm>
            <a:off x="15769158" y="6076306"/>
            <a:ext cx="340999" cy="942242"/>
          </a:xfrm>
          <a:prstGeom prst="line">
            <a:avLst/>
          </a:prstGeom>
          <a:ln cap="flat" w="38100">
            <a:solidFill>
              <a:srgbClr val="C1FF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4" id="124"/>
          <p:cNvSpPr/>
          <p:nvPr/>
        </p:nvSpPr>
        <p:spPr>
          <a:xfrm flipV="true">
            <a:off x="12184733" y="6076306"/>
            <a:ext cx="1525152" cy="7277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5" id="125"/>
          <p:cNvSpPr/>
          <p:nvPr/>
        </p:nvSpPr>
        <p:spPr>
          <a:xfrm>
            <a:off x="15769158" y="6076306"/>
            <a:ext cx="1001944" cy="4028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6100" y="1609024"/>
            <a:ext cx="19380200" cy="522044"/>
            <a:chOff x="0" y="0"/>
            <a:chExt cx="19606479" cy="528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06479" cy="528139"/>
            </a:xfrm>
            <a:custGeom>
              <a:avLst/>
              <a:gdLst/>
              <a:ahLst/>
              <a:cxnLst/>
              <a:rect r="r" b="b" t="t" l="l"/>
              <a:pathLst>
                <a:path h="528139" w="19606479">
                  <a:moveTo>
                    <a:pt x="0" y="0"/>
                  </a:moveTo>
                  <a:lnTo>
                    <a:pt x="19606479" y="0"/>
                  </a:lnTo>
                  <a:lnTo>
                    <a:pt x="19606479" y="528139"/>
                  </a:lnTo>
                  <a:lnTo>
                    <a:pt x="0" y="528139"/>
                  </a:lnTo>
                  <a:close/>
                </a:path>
              </a:pathLst>
            </a:custGeom>
            <a:solidFill>
              <a:srgbClr val="81CC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174742"/>
            <a:ext cx="4109919" cy="1129381"/>
            <a:chOff x="0" y="0"/>
            <a:chExt cx="2042049" cy="561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2049" cy="561143"/>
            </a:xfrm>
            <a:custGeom>
              <a:avLst/>
              <a:gdLst/>
              <a:ahLst/>
              <a:cxnLst/>
              <a:rect r="r" b="b" t="t" l="l"/>
              <a:pathLst>
                <a:path h="561143" w="2042049">
                  <a:moveTo>
                    <a:pt x="0" y="0"/>
                  </a:moveTo>
                  <a:lnTo>
                    <a:pt x="2042049" y="0"/>
                  </a:lnTo>
                  <a:lnTo>
                    <a:pt x="2042049" y="561143"/>
                  </a:lnTo>
                  <a:lnTo>
                    <a:pt x="0" y="561143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84969" y="-1779783"/>
            <a:ext cx="19069050" cy="3388807"/>
          </a:xfrm>
          <a:custGeom>
            <a:avLst/>
            <a:gdLst/>
            <a:ahLst/>
            <a:cxnLst/>
            <a:rect r="r" b="b" t="t" l="l"/>
            <a:pathLst>
              <a:path h="3388807" w="19069050">
                <a:moveTo>
                  <a:pt x="0" y="0"/>
                </a:moveTo>
                <a:lnTo>
                  <a:pt x="19069050" y="0"/>
                </a:lnTo>
                <a:lnTo>
                  <a:pt x="19069050" y="3388807"/>
                </a:lnTo>
                <a:lnTo>
                  <a:pt x="0" y="338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85" t="-42058" r="-1206" b="-1879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6502" y="4307196"/>
            <a:ext cx="2290424" cy="3209001"/>
          </a:xfrm>
          <a:custGeom>
            <a:avLst/>
            <a:gdLst/>
            <a:ahLst/>
            <a:cxnLst/>
            <a:rect r="r" b="b" t="t" l="l"/>
            <a:pathLst>
              <a:path h="3209001" w="2290424">
                <a:moveTo>
                  <a:pt x="0" y="0"/>
                </a:moveTo>
                <a:lnTo>
                  <a:pt x="2290425" y="0"/>
                </a:lnTo>
                <a:lnTo>
                  <a:pt x="2290425" y="3209001"/>
                </a:lnTo>
                <a:lnTo>
                  <a:pt x="0" y="3209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448" y="1697643"/>
            <a:ext cx="427042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Be Vietnam Ultra-Bold"/>
              </a:rPr>
              <a:t>Criterios técnicos y económicos</a:t>
            </a:r>
            <a:r>
              <a:rPr lang="en-US" sz="1800">
                <a:solidFill>
                  <a:srgbClr val="1B1B1B"/>
                </a:solidFill>
                <a:latin typeface="Be Vietnam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6547" y="1661130"/>
            <a:ext cx="2393049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B1B1B"/>
                </a:solidFill>
                <a:latin typeface="Be Vietnam Ultra-Bold"/>
              </a:rPr>
              <a:t>CS1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22904" y="1661130"/>
            <a:ext cx="93033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1B1B1B"/>
                </a:solidFill>
                <a:latin typeface="Be Vietnam Ultra-Bold"/>
              </a:rPr>
              <a:t>CS2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4933" y="472668"/>
            <a:ext cx="8235409" cy="74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5261">
                <a:solidFill>
                  <a:srgbClr val="FFFFFF"/>
                </a:solidFill>
                <a:latin typeface="Be Vietnam Bold"/>
              </a:rPr>
              <a:t>TABLA DE VALORACIÓN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902" y="2779409"/>
            <a:ext cx="3076426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Facilidad de ensamblaje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062" y="3588893"/>
            <a:ext cx="2826841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Costo de la tecnología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948" y="4398376"/>
            <a:ext cx="3082379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Precisión del dispositivo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8955" y="5093239"/>
            <a:ext cx="2955131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Seguridad del paciente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797" y="5788102"/>
            <a:ext cx="997446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Tamaño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135" y="7406428"/>
            <a:ext cx="3673041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Disponibilidad de respuestos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7797" y="9606241"/>
            <a:ext cx="1333717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Suma total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22983" y="2779409"/>
            <a:ext cx="168235" cy="27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"/>
              </a:lnSpc>
              <a:spcBef>
                <a:spcPct val="0"/>
              </a:spcBef>
            </a:pPr>
            <a:r>
              <a:rPr lang="en-US" sz="2010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11267" y="3588893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23518" y="4398376"/>
            <a:ext cx="16716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0202" y="8302240"/>
            <a:ext cx="16713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1199" y="7406428"/>
            <a:ext cx="16514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10100" y="5788102"/>
            <a:ext cx="16514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04489" y="7449753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22864" y="5788102"/>
            <a:ext cx="16713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7158" y="2779376"/>
            <a:ext cx="16716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22864" y="5093239"/>
            <a:ext cx="16713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09103" y="5093239"/>
            <a:ext cx="16713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81049" y="3589213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08433" y="4398376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8366" y="6597265"/>
            <a:ext cx="1613148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Versatillidad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49945" y="8302240"/>
            <a:ext cx="629989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Peso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07763" y="8302240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12592" y="6568690"/>
            <a:ext cx="16716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10100" y="6597265"/>
            <a:ext cx="16514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264789" y="9425266"/>
            <a:ext cx="513942" cy="43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Open Sauce"/>
              </a:rPr>
              <a:t>28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69732" y="9377832"/>
            <a:ext cx="556307" cy="48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3368">
                <a:solidFill>
                  <a:srgbClr val="000000"/>
                </a:solidFill>
                <a:latin typeface="Open Sauce"/>
              </a:rPr>
              <a:t>24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69732" y="1661130"/>
            <a:ext cx="2393049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1B1B1B"/>
                </a:solidFill>
                <a:latin typeface="Be Vietnam Ultra-Bold"/>
              </a:rPr>
              <a:t>CS3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19596" y="2779409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21263" y="3589213"/>
            <a:ext cx="16514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16638" y="4398376"/>
            <a:ext cx="16716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20251" y="5093239"/>
            <a:ext cx="167164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44975" y="5788102"/>
            <a:ext cx="110490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19596" y="6568690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15983" y="7406428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23313" y="8302240"/>
            <a:ext cx="168473" cy="2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49195" y="9448569"/>
            <a:ext cx="516709" cy="43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3117">
                <a:solidFill>
                  <a:srgbClr val="000000"/>
                </a:solidFill>
                <a:latin typeface="Open Sauce"/>
              </a:rPr>
              <a:t>23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3209">
            <a:off x="-2003455" y="6597304"/>
            <a:ext cx="21881704" cy="10065584"/>
          </a:xfrm>
          <a:custGeom>
            <a:avLst/>
            <a:gdLst/>
            <a:ahLst/>
            <a:cxnLst/>
            <a:rect r="r" b="b" t="t" l="l"/>
            <a:pathLst>
              <a:path h="10065584" w="21881704">
                <a:moveTo>
                  <a:pt x="0" y="0"/>
                </a:moveTo>
                <a:lnTo>
                  <a:pt x="21881704" y="0"/>
                </a:lnTo>
                <a:lnTo>
                  <a:pt x="21881704" y="10065584"/>
                </a:lnTo>
                <a:lnTo>
                  <a:pt x="0" y="1006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20808"/>
            <a:ext cx="15962693" cy="8633390"/>
          </a:xfrm>
          <a:custGeom>
            <a:avLst/>
            <a:gdLst/>
            <a:ahLst/>
            <a:cxnLst/>
            <a:rect r="r" b="b" t="t" l="l"/>
            <a:pathLst>
              <a:path h="8633390" w="15962693">
                <a:moveTo>
                  <a:pt x="0" y="0"/>
                </a:moveTo>
                <a:lnTo>
                  <a:pt x="15962693" y="0"/>
                </a:lnTo>
                <a:lnTo>
                  <a:pt x="15962693" y="8633391"/>
                </a:lnTo>
                <a:lnTo>
                  <a:pt x="0" y="8633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271" y="361685"/>
            <a:ext cx="19891017" cy="125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17"/>
              </a:lnSpc>
            </a:pPr>
            <a:r>
              <a:rPr lang="en-US" sz="7012">
                <a:solidFill>
                  <a:srgbClr val="000000"/>
                </a:solidFill>
                <a:latin typeface="Findel"/>
              </a:rPr>
              <a:t>Entregable 4: Boceto seleccionado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088" y="1444499"/>
            <a:ext cx="11795440" cy="3943986"/>
          </a:xfrm>
          <a:custGeom>
            <a:avLst/>
            <a:gdLst/>
            <a:ahLst/>
            <a:cxnLst/>
            <a:rect r="r" b="b" t="t" l="l"/>
            <a:pathLst>
              <a:path h="3943986" w="11795440">
                <a:moveTo>
                  <a:pt x="0" y="0"/>
                </a:moveTo>
                <a:lnTo>
                  <a:pt x="11795440" y="0"/>
                </a:lnTo>
                <a:lnTo>
                  <a:pt x="11795440" y="3943986"/>
                </a:lnTo>
                <a:lnTo>
                  <a:pt x="0" y="394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3378" y="987460"/>
            <a:ext cx="6405968" cy="6170605"/>
          </a:xfrm>
          <a:custGeom>
            <a:avLst/>
            <a:gdLst/>
            <a:ahLst/>
            <a:cxnLst/>
            <a:rect r="r" b="b" t="t" l="l"/>
            <a:pathLst>
              <a:path h="6170605" w="6405968">
                <a:moveTo>
                  <a:pt x="0" y="0"/>
                </a:moveTo>
                <a:lnTo>
                  <a:pt x="6405968" y="0"/>
                </a:lnTo>
                <a:lnTo>
                  <a:pt x="6405968" y="6170605"/>
                </a:lnTo>
                <a:lnTo>
                  <a:pt x="0" y="6170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088" y="6683855"/>
            <a:ext cx="12441244" cy="2846299"/>
          </a:xfrm>
          <a:custGeom>
            <a:avLst/>
            <a:gdLst/>
            <a:ahLst/>
            <a:cxnLst/>
            <a:rect r="r" b="b" t="t" l="l"/>
            <a:pathLst>
              <a:path h="2846299" w="12441244">
                <a:moveTo>
                  <a:pt x="0" y="0"/>
                </a:moveTo>
                <a:lnTo>
                  <a:pt x="12441244" y="0"/>
                </a:lnTo>
                <a:lnTo>
                  <a:pt x="12441244" y="2846299"/>
                </a:lnTo>
                <a:lnTo>
                  <a:pt x="0" y="284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5088" y="378022"/>
            <a:ext cx="19891017" cy="106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17"/>
              </a:lnSpc>
            </a:pPr>
            <a:r>
              <a:rPr lang="en-US" sz="6012">
                <a:solidFill>
                  <a:srgbClr val="000000"/>
                </a:solidFill>
                <a:latin typeface="Findel"/>
              </a:rPr>
              <a:t>tabla de valoración técnica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088" y="5436403"/>
            <a:ext cx="19891017" cy="100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7"/>
              </a:lnSpc>
            </a:pPr>
            <a:r>
              <a:rPr lang="en-US" sz="5712">
                <a:solidFill>
                  <a:srgbClr val="000000"/>
                </a:solidFill>
                <a:latin typeface="Findel"/>
              </a:rPr>
              <a:t>tabla de valoración económica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DAFyJFj7A54</dc:identifier>
  <dcterms:modified xsi:type="dcterms:W3CDTF">2011-08-01T06:04:30Z</dcterms:modified>
  <cp:revision>1</cp:revision>
  <dc:title>Presentación - Hito 1</dc:title>
</cp:coreProperties>
</file>